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4" r:id="rId4"/>
    <p:sldId id="286" r:id="rId5"/>
    <p:sldId id="289" r:id="rId6"/>
    <p:sldId id="290" r:id="rId7"/>
    <p:sldId id="288" r:id="rId8"/>
    <p:sldId id="291" r:id="rId9"/>
    <p:sldId id="287" r:id="rId10"/>
    <p:sldId id="292" r:id="rId11"/>
    <p:sldId id="294" r:id="rId12"/>
    <p:sldId id="265" r:id="rId13"/>
    <p:sldId id="266" r:id="rId14"/>
    <p:sldId id="267" r:id="rId15"/>
    <p:sldId id="268" r:id="rId16"/>
    <p:sldId id="269" r:id="rId17"/>
    <p:sldId id="295" r:id="rId18"/>
    <p:sldId id="296" r:id="rId19"/>
    <p:sldId id="305" r:id="rId20"/>
    <p:sldId id="270" r:id="rId21"/>
    <p:sldId id="304" r:id="rId22"/>
    <p:sldId id="301" r:id="rId23"/>
    <p:sldId id="284" r:id="rId24"/>
    <p:sldId id="279" r:id="rId25"/>
    <p:sldId id="302" r:id="rId26"/>
    <p:sldId id="280" r:id="rId27"/>
    <p:sldId id="283" r:id="rId28"/>
    <p:sldId id="285" r:id="rId29"/>
    <p:sldId id="299" r:id="rId30"/>
    <p:sldId id="273" r:id="rId31"/>
    <p:sldId id="274" r:id="rId32"/>
    <p:sldId id="275" r:id="rId33"/>
    <p:sldId id="297" r:id="rId34"/>
    <p:sldId id="298" r:id="rId35"/>
    <p:sldId id="276"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orient="horz" pos="1162" userDrawn="1">
          <p15:clr>
            <a:srgbClr val="A4A3A4"/>
          </p15:clr>
        </p15:guide>
        <p15:guide id="3"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4320"/>
        <p:guide orient="horz" pos="116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1464447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157408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992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240646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6308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302709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3397706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1336080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609600" y="277814"/>
            <a:ext cx="10972800" cy="1139825"/>
          </a:xfrm>
        </p:spPr>
        <p:txBody>
          <a:bodyPr/>
          <a:lstStyle/>
          <a:p>
            <a:r>
              <a:rPr lang="tr-TR"/>
              <a:t>Asıl başlık stili için tıklatın</a:t>
            </a:r>
          </a:p>
        </p:txBody>
      </p:sp>
      <p:sp>
        <p:nvSpPr>
          <p:cNvPr id="3" name="Tablo Yer Tutucusu 2"/>
          <p:cNvSpPr>
            <a:spLocks noGrp="1"/>
          </p:cNvSpPr>
          <p:nvPr>
            <p:ph type="tbl" idx="1"/>
          </p:nvPr>
        </p:nvSpPr>
        <p:spPr>
          <a:xfrm>
            <a:off x="609600" y="1600201"/>
            <a:ext cx="10972800" cy="4525963"/>
          </a:xfrm>
        </p:spPr>
        <p:txBody>
          <a:bodyPr/>
          <a:lstStyle/>
          <a:p>
            <a:pPr lvl="0"/>
            <a:endParaRPr lang="tr-TR" noProof="0"/>
          </a:p>
        </p:txBody>
      </p:sp>
      <p:sp>
        <p:nvSpPr>
          <p:cNvPr id="4" name="Rectangle 69"/>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70"/>
          <p:cNvSpPr>
            <a:spLocks noGrp="1" noChangeArrowheads="1"/>
          </p:cNvSpPr>
          <p:nvPr>
            <p:ph type="ftr" sz="quarter" idx="11"/>
          </p:nvPr>
        </p:nvSpPr>
        <p:spPr>
          <a:ln/>
        </p:spPr>
        <p:txBody>
          <a:bodyPr/>
          <a:lstStyle>
            <a:lvl1pPr>
              <a:defRPr/>
            </a:lvl1pPr>
          </a:lstStyle>
          <a:p>
            <a:pPr>
              <a:defRPr/>
            </a:pPr>
            <a:endParaRPr lang="tr-TR" altLang="tr-TR"/>
          </a:p>
        </p:txBody>
      </p:sp>
      <p:sp>
        <p:nvSpPr>
          <p:cNvPr id="6" name="Rectangle 71"/>
          <p:cNvSpPr>
            <a:spLocks noGrp="1" noChangeArrowheads="1"/>
          </p:cNvSpPr>
          <p:nvPr>
            <p:ph type="sldNum" sz="quarter" idx="12"/>
          </p:nvPr>
        </p:nvSpPr>
        <p:spPr>
          <a:ln/>
        </p:spPr>
        <p:txBody>
          <a:bodyPr/>
          <a:lstStyle>
            <a:lvl1pPr>
              <a:defRPr/>
            </a:lvl1pPr>
          </a:lstStyle>
          <a:p>
            <a:pPr>
              <a:defRPr/>
            </a:pPr>
            <a:fld id="{88D646D7-ADA7-4F12-B329-BDB11401FF46}" type="slidenum">
              <a:rPr lang="tr-TR" altLang="tr-TR"/>
              <a:pPr>
                <a:defRPr/>
              </a:pPr>
              <a:t>‹#›</a:t>
            </a:fld>
            <a:endParaRPr lang="tr-TR" altLang="tr-TR"/>
          </a:p>
        </p:txBody>
      </p:sp>
    </p:spTree>
    <p:extLst>
      <p:ext uri="{BB962C8B-B14F-4D97-AF65-F5344CB8AC3E}">
        <p14:creationId xmlns:p14="http://schemas.microsoft.com/office/powerpoint/2010/main" val="286588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591194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B255FBC-B02B-48F4-B16D-0F8202475D41}" type="datetimeFigureOut">
              <a:rPr lang="tr-TR" smtClean="0"/>
              <a:t>14.12.2022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404550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B255FBC-B02B-48F4-B16D-0F8202475D41}" type="datetimeFigureOut">
              <a:rPr lang="tr-TR" smtClean="0"/>
              <a:t>14.12.2022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98552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B255FBC-B02B-48F4-B16D-0F8202475D41}" type="datetimeFigureOut">
              <a:rPr lang="tr-TR" smtClean="0"/>
              <a:t>14.12.2022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346193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B255FBC-B02B-48F4-B16D-0F8202475D41}" type="datetimeFigureOut">
              <a:rPr lang="tr-TR" smtClean="0"/>
              <a:t>14.12.2022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427538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55FBC-B02B-48F4-B16D-0F8202475D41}" type="datetimeFigureOut">
              <a:rPr lang="tr-TR" smtClean="0"/>
              <a:t>14.12.2022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341887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B255FBC-B02B-48F4-B16D-0F8202475D41}" type="datetimeFigureOut">
              <a:rPr lang="tr-TR" smtClean="0"/>
              <a:t>14.12.2022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1165671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B255FBC-B02B-48F4-B16D-0F8202475D41}" type="datetimeFigureOut">
              <a:rPr lang="tr-TR" smtClean="0"/>
              <a:t>14.12.2022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D66F4EE-63AF-4516-A4A7-6BA5611C1798}" type="slidenum">
              <a:rPr lang="tr-TR" smtClean="0"/>
              <a:t>‹#›</a:t>
            </a:fld>
            <a:endParaRPr lang="tr-TR"/>
          </a:p>
        </p:txBody>
      </p:sp>
    </p:spTree>
    <p:extLst>
      <p:ext uri="{BB962C8B-B14F-4D97-AF65-F5344CB8AC3E}">
        <p14:creationId xmlns:p14="http://schemas.microsoft.com/office/powerpoint/2010/main" val="3514461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255FBC-B02B-48F4-B16D-0F8202475D41}" type="datetimeFigureOut">
              <a:rPr lang="tr-TR" smtClean="0"/>
              <a:t>14.12.2022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D66F4EE-63AF-4516-A4A7-6BA5611C1798}" type="slidenum">
              <a:rPr lang="tr-TR" smtClean="0"/>
              <a:t>‹#›</a:t>
            </a:fld>
            <a:endParaRPr lang="tr-TR"/>
          </a:p>
        </p:txBody>
      </p:sp>
    </p:spTree>
    <p:extLst>
      <p:ext uri="{BB962C8B-B14F-4D97-AF65-F5344CB8AC3E}">
        <p14:creationId xmlns:p14="http://schemas.microsoft.com/office/powerpoint/2010/main" val="4102283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hyperlink" Target="mailto:aliimran@gantepedutr"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ged.org.tr/" TargetMode="External"/><Relationship Id="rId2" Type="http://schemas.openxmlformats.org/officeDocument/2006/relationships/hyperlink" Target="http://www.yok.gov.t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ev.org.tr/" TargetMode="External"/><Relationship Id="rId2" Type="http://schemas.openxmlformats.org/officeDocument/2006/relationships/hyperlink" Target="http://www.tesyev.org.tr/"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engelli.ogrenci@gantep.edu.tr" TargetMode="External"/><Relationship Id="rId2" Type="http://schemas.openxmlformats.org/officeDocument/2006/relationships/hyperlink" Target="mailto:eob@gantep.edu.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138545"/>
            <a:ext cx="7766936" cy="6580910"/>
          </a:xfrm>
        </p:spPr>
        <p:txBody>
          <a:bodyPr/>
          <a:lstStyle/>
          <a:p>
            <a:r>
              <a:rPr lang="tr-TR" sz="3200" dirty="0">
                <a:solidFill>
                  <a:srgbClr val="90C226"/>
                </a:solidFill>
              </a:rPr>
              <a:t>Engelleri Birlikte Aşmak İçin Sizinle Beraber Başarmayı İsteyen Üniversitemizin Bir Kurumu</a:t>
            </a:r>
            <a:endParaRPr lang="tr-TR" dirty="0"/>
          </a:p>
        </p:txBody>
      </p:sp>
      <p:pic>
        <p:nvPicPr>
          <p:cNvPr id="5" name="Resim 4"/>
          <p:cNvPicPr>
            <a:picLocks noChangeAspect="1"/>
          </p:cNvPicPr>
          <p:nvPr/>
        </p:nvPicPr>
        <p:blipFill>
          <a:blip r:embed="rId2"/>
          <a:stretch>
            <a:fillRect/>
          </a:stretch>
        </p:blipFill>
        <p:spPr>
          <a:xfrm>
            <a:off x="4318972" y="433821"/>
            <a:ext cx="2143125" cy="2143125"/>
          </a:xfrm>
          <a:prstGeom prst="rect">
            <a:avLst/>
          </a:prstGeom>
        </p:spPr>
      </p:pic>
      <p:sp>
        <p:nvSpPr>
          <p:cNvPr id="3" name="Alt Başlık 2"/>
          <p:cNvSpPr>
            <a:spLocks noGrp="1"/>
          </p:cNvSpPr>
          <p:nvPr>
            <p:ph type="subTitle" idx="1"/>
          </p:nvPr>
        </p:nvSpPr>
        <p:spPr/>
        <p:txBody>
          <a:bodyPr>
            <a:normAutofit fontScale="92500" lnSpcReduction="20000"/>
          </a:bodyPr>
          <a:lstStyle/>
          <a:p>
            <a:r>
              <a:rPr lang="tr-TR" sz="4000" dirty="0"/>
              <a:t>Engelli </a:t>
            </a:r>
            <a:r>
              <a:rPr lang="tr-TR" sz="4000" dirty="0" smtClean="0"/>
              <a:t>Öğrenci Birim Koordinatörlüğü</a:t>
            </a:r>
            <a:endParaRPr lang="tr-TR" sz="4000" dirty="0"/>
          </a:p>
        </p:txBody>
      </p:sp>
    </p:spTree>
    <p:extLst>
      <p:ext uri="{BB962C8B-B14F-4D97-AF65-F5344CB8AC3E}">
        <p14:creationId xmlns:p14="http://schemas.microsoft.com/office/powerpoint/2010/main" val="2403525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sz="2500" dirty="0" smtClean="0"/>
              <a:t>Yabancı uyruklu </a:t>
            </a:r>
            <a:r>
              <a:rPr lang="tr-TR" sz="2500" dirty="0"/>
              <a:t>Engelli </a:t>
            </a:r>
            <a:r>
              <a:rPr lang="tr-TR" sz="2500" dirty="0" smtClean="0"/>
              <a:t>öğrencilerimize öğrenci ofislerimiz ve </a:t>
            </a:r>
            <a:r>
              <a:rPr lang="tr-TR" sz="2500" dirty="0"/>
              <a:t>destek hizmetleri veren diğer birimlerle  yakın işbirliği içinde çalışır</a:t>
            </a:r>
            <a:r>
              <a:rPr lang="tr-TR" sz="2500" dirty="0" smtClean="0"/>
              <a:t>.</a:t>
            </a:r>
          </a:p>
          <a:p>
            <a:r>
              <a:rPr lang="tr-TR" sz="2500" dirty="0" smtClean="0"/>
              <a:t>Sağlık Kültür Spor Başkanlığı bünyesinde bulunan kültür müdürlüğü topluluklarına katılabilir ve talepleriniz doğrultusunda sizde faaliyetlerde bulunabilir, psikolog hocalarımızdan ihtiyacınız doğrultusunda destek alabilirsiniz.</a:t>
            </a:r>
          </a:p>
          <a:p>
            <a:r>
              <a:rPr lang="tr-TR" sz="2500" dirty="0" smtClean="0"/>
              <a:t> </a:t>
            </a:r>
            <a:r>
              <a:rPr lang="tr-TR" sz="2500" dirty="0" err="1"/>
              <a:t>Ç</a:t>
            </a:r>
            <a:r>
              <a:rPr lang="tr-TR" sz="2500" dirty="0" err="1" smtClean="0"/>
              <a:t>ölyak</a:t>
            </a:r>
            <a:r>
              <a:rPr lang="tr-TR" sz="2500" dirty="0" smtClean="0"/>
              <a:t> hastalarımıza uygun yemek menüsü merkezi yemekhanemizde bulunmaktadır.</a:t>
            </a:r>
            <a:endParaRPr lang="tr-TR" sz="2500" dirty="0"/>
          </a:p>
          <a:p>
            <a:pPr marL="0" indent="0">
              <a:buNone/>
            </a:pPr>
            <a:endParaRPr lang="tr-TR" sz="2500" dirty="0"/>
          </a:p>
          <a:p>
            <a:r>
              <a:rPr lang="tr-TR" sz="2500" dirty="0"/>
              <a:t>l) Birimin görev alanlarına ilişkin bilgilerin bulunduğu, engelli öğrencilerin ihtiyaç ve sorunlarını iletmelerine olanak tanıyan bir Web sitesi oluşturur</a:t>
            </a:r>
            <a:r>
              <a:rPr lang="tr-TR" sz="2500" dirty="0" smtClean="0"/>
              <a:t>. GİMER</a:t>
            </a:r>
            <a:endParaRPr lang="tr-TR" sz="2500" dirty="0"/>
          </a:p>
          <a:p>
            <a:endParaRPr lang="tr-TR" dirty="0"/>
          </a:p>
        </p:txBody>
      </p:sp>
    </p:spTree>
    <p:extLst>
      <p:ext uri="{BB962C8B-B14F-4D97-AF65-F5344CB8AC3E}">
        <p14:creationId xmlns:p14="http://schemas.microsoft.com/office/powerpoint/2010/main" val="418508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10000"/>
          </a:bodyPr>
          <a:lstStyle/>
          <a:p>
            <a:r>
              <a:rPr lang="tr-TR" sz="2500" dirty="0" smtClean="0"/>
              <a:t> </a:t>
            </a:r>
            <a:r>
              <a:rPr lang="tr-TR" sz="2500" dirty="0"/>
              <a:t>Birimin yıllık çalışma programını hazırlar ve yürütür, faaliyetler için bütçe ihtiyaçlarını belirleyerek onaya sunar; yıllık faaliyet raporunu hazırlar, her yıl Aralık ayı sonunda Rektörlüğe sunar.</a:t>
            </a:r>
          </a:p>
          <a:p>
            <a:r>
              <a:rPr lang="tr-TR" sz="2500" dirty="0" smtClean="0"/>
              <a:t> </a:t>
            </a:r>
            <a:r>
              <a:rPr lang="tr-TR" sz="2500" dirty="0"/>
              <a:t>İstihdam olanakları ve mesleklere ilişkin bilgilendirme yapan bilgilendirici kitaplar hazırlanması konusunda çalışmalar yapılmasını ve bunların engelli öğrencilere ulaştırılmasını sağlamak,</a:t>
            </a:r>
          </a:p>
          <a:p>
            <a:r>
              <a:rPr lang="tr-TR" sz="2500" dirty="0" smtClean="0"/>
              <a:t>Üniversite </a:t>
            </a:r>
            <a:r>
              <a:rPr lang="tr-TR" sz="2500" dirty="0"/>
              <a:t>yerleşkelerinin ve yerleşkelerde bulunan yapılar ile açık alanların engelli öğrenciler için ulaşılabilir olmasını sağlamak.</a:t>
            </a:r>
          </a:p>
          <a:p>
            <a:endParaRPr lang="tr-TR" dirty="0"/>
          </a:p>
        </p:txBody>
      </p:sp>
    </p:spTree>
    <p:extLst>
      <p:ext uri="{BB962C8B-B14F-4D97-AF65-F5344CB8AC3E}">
        <p14:creationId xmlns:p14="http://schemas.microsoft.com/office/powerpoint/2010/main" val="874021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63" name="Group 343"/>
          <p:cNvGraphicFramePr>
            <a:graphicFrameLocks noGrp="1"/>
          </p:cNvGraphicFramePr>
          <p:nvPr>
            <p:ph idx="1"/>
            <p:extLst>
              <p:ext uri="{D42A27DB-BD31-4B8C-83A1-F6EECF244321}">
                <p14:modId xmlns:p14="http://schemas.microsoft.com/office/powerpoint/2010/main" val="3642153001"/>
              </p:ext>
            </p:extLst>
          </p:nvPr>
        </p:nvGraphicFramePr>
        <p:xfrm>
          <a:off x="555625" y="1090612"/>
          <a:ext cx="8686800" cy="4963823"/>
        </p:xfrm>
        <a:graphic>
          <a:graphicData uri="http://schemas.openxmlformats.org/drawingml/2006/table">
            <a:tbl>
              <a:tblPr/>
              <a:tblGrid>
                <a:gridCol w="312738">
                  <a:extLst>
                    <a:ext uri="{9D8B030D-6E8A-4147-A177-3AD203B41FA5}">
                      <a16:colId xmlns:a16="http://schemas.microsoft.com/office/drawing/2014/main" val="2176212039"/>
                    </a:ext>
                  </a:extLst>
                </a:gridCol>
                <a:gridCol w="1538287">
                  <a:extLst>
                    <a:ext uri="{9D8B030D-6E8A-4147-A177-3AD203B41FA5}">
                      <a16:colId xmlns:a16="http://schemas.microsoft.com/office/drawing/2014/main" val="2421519963"/>
                    </a:ext>
                  </a:extLst>
                </a:gridCol>
                <a:gridCol w="2303463">
                  <a:extLst>
                    <a:ext uri="{9D8B030D-6E8A-4147-A177-3AD203B41FA5}">
                      <a16:colId xmlns:a16="http://schemas.microsoft.com/office/drawing/2014/main" val="490601000"/>
                    </a:ext>
                  </a:extLst>
                </a:gridCol>
                <a:gridCol w="1443037">
                  <a:extLst>
                    <a:ext uri="{9D8B030D-6E8A-4147-A177-3AD203B41FA5}">
                      <a16:colId xmlns:a16="http://schemas.microsoft.com/office/drawing/2014/main" val="1644793833"/>
                    </a:ext>
                  </a:extLst>
                </a:gridCol>
                <a:gridCol w="1947863">
                  <a:extLst>
                    <a:ext uri="{9D8B030D-6E8A-4147-A177-3AD203B41FA5}">
                      <a16:colId xmlns:a16="http://schemas.microsoft.com/office/drawing/2014/main" val="581822652"/>
                    </a:ext>
                  </a:extLst>
                </a:gridCol>
                <a:gridCol w="1141412">
                  <a:extLst>
                    <a:ext uri="{9D8B030D-6E8A-4147-A177-3AD203B41FA5}">
                      <a16:colId xmlns:a16="http://schemas.microsoft.com/office/drawing/2014/main" val="3876748846"/>
                    </a:ext>
                  </a:extLst>
                </a:gridCol>
              </a:tblGrid>
              <a:tr h="370851">
                <a:tc gridSpan="6">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2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ENGELLİ ÖĞRENCİ TEMSİLCİ LİSTESİ (2018-2019) EĞİTİM-ÖĞRETİM YILI)</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cap="flat">
                      <a:noFill/>
                    </a:lnL>
                    <a:lnR cap="flat">
                      <a:noFill/>
                    </a:lnR>
                    <a:lnT cap="flat">
                      <a:noFill/>
                    </a:lnT>
                    <a:lnB>
                      <a:noFill/>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77867155"/>
                  </a:ext>
                </a:extLst>
              </a:tr>
              <a:tr h="703396">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tr-TR" altLang="tr-TR" sz="2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tr-TR" altLang="tr-TR" sz="2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tr-TR" altLang="tr-TR" sz="2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tr-TR" altLang="tr-TR" sz="2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tr-TR" altLang="tr-TR" sz="2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tr-TR" altLang="tr-TR" sz="2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6252957"/>
                  </a:ext>
                </a:extLst>
              </a:tr>
              <a:tr h="1412016">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1" i="0" u="none" strike="noStrike" cap="none" normalizeH="0" baseline="0" dirty="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BÖLÜMÜ</a:t>
                      </a:r>
                      <a:endParaRPr kumimoji="0" lang="tr-TR" altLang="tr-TR" sz="1800" b="0" i="0" u="none" strike="noStrike" cap="none" normalizeH="0" baseline="0" dirty="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1"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ENGELLİ ÖĞRENCİ AKADEMİK/İDARİ DANIŞMAN ADI SOYADI</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1"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AKADEMİK/İDARİ DANIŞMAN  TELEFON </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1"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EAKADEMİK DANIŞMAN E POSTA</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1"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AKADEMİK/</a:t>
                      </a:r>
                    </a:p>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1"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İDARİ</a:t>
                      </a:r>
                    </a:p>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1"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DANIŞMAN</a:t>
                      </a:r>
                    </a:p>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1"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TELEFON NO</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3994776"/>
                  </a:ext>
                </a:extLst>
              </a:tr>
              <a:tr h="35344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NİZİP M.Y.O.</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ÖĞR.G.ÖZGÜL YALÇIN</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523 10 18/1066</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ozgul.yalçın@hotmail.com</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0546 297 30 81</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4819391"/>
                  </a:ext>
                </a:extLst>
              </a:tr>
              <a:tr h="35518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NİZİP M.Y.O.</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AYVAZ ÇALIŞKAN</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523 10 18/1017</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ayvaz@gantep.edu.tr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0543 848 88 36</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7321192"/>
                  </a:ext>
                </a:extLst>
              </a:tr>
              <a:tr h="35344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ARABAN M.Y.O.</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ERKAN ÖZDEMİR</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611 26 66/100</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erkanozdemir@gantep.edu.tr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0505 484 79 95</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8093673"/>
                  </a:ext>
                </a:extLst>
              </a:tr>
              <a:tr h="35344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ARABAN M.Y.O.</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CUMA ALİ DEMİR</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61126 66/100</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cdemir@gantep.edu.tr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0533 816 83 81</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7497055"/>
                  </a:ext>
                </a:extLst>
              </a:tr>
              <a:tr h="35344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İSLAHİYE M.Y.O.</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VEDAT GÖRMEZ</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86903 14/103</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vgormez@gantep.edu.tr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0506 469 03 81</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0457115"/>
                  </a:ext>
                </a:extLst>
              </a:tr>
              <a:tr h="35518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6</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İSLAHİYE M.Y.O.</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BİLAL ERDOĞAN</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869 03 14/103</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bilalerdoğan19@gmail.com</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0505 236 97 65</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4517229"/>
                  </a:ext>
                </a:extLst>
              </a:tr>
              <a:tr h="35344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7</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TEK. BİL. M.Y.O.</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HACI MURAT ÖZDEMİR</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0342 317 17 83</a:t>
                      </a:r>
                      <a:endParaRPr kumimoji="0" lang="tr-TR" altLang="tr-TR" sz="1800" b="0" i="0" u="none" strike="noStrike" cap="none" normalizeH="0" baseline="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hacimurat@gantep.edu.tr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dirty="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0545 488 82 88</a:t>
                      </a:r>
                      <a:endParaRPr kumimoji="0" lang="tr-TR" altLang="tr-TR" sz="1800" b="0" i="0" u="none" strike="noStrike" cap="none" normalizeH="0" baseline="0" dirty="0">
                        <a:ln>
                          <a:noFill/>
                        </a:ln>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8503414"/>
                  </a:ext>
                </a:extLst>
              </a:tr>
            </a:tbl>
          </a:graphicData>
        </a:graphic>
      </p:graphicFrame>
      <p:sp>
        <p:nvSpPr>
          <p:cNvPr id="10314" name="Rectangle 2"/>
          <p:cNvSpPr>
            <a:spLocks noGrp="1" noChangeArrowheads="1"/>
          </p:cNvSpPr>
          <p:nvPr>
            <p:ph type="title"/>
          </p:nvPr>
        </p:nvSpPr>
        <p:spPr>
          <a:xfrm>
            <a:off x="1992313" y="404813"/>
            <a:ext cx="8229600" cy="1371600"/>
          </a:xfrm>
        </p:spPr>
        <p:txBody>
          <a:bodyPr/>
          <a:lstStyle/>
          <a:p>
            <a:pPr eaLnBrk="1" hangingPunct="1"/>
            <a:r>
              <a:rPr lang="tr-TR" altLang="tr-TR" sz="3200" b="1" dirty="0">
                <a:solidFill>
                  <a:srgbClr val="000000"/>
                </a:solidFill>
              </a:rPr>
              <a:t>Birim Koordinatörleri</a:t>
            </a:r>
          </a:p>
        </p:txBody>
      </p:sp>
    </p:spTree>
    <p:extLst>
      <p:ext uri="{BB962C8B-B14F-4D97-AF65-F5344CB8AC3E}">
        <p14:creationId xmlns:p14="http://schemas.microsoft.com/office/powerpoint/2010/main" val="387996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tr-TR" altLang="tr-TR" sz="3200" b="1" dirty="0">
                <a:solidFill>
                  <a:srgbClr val="000000"/>
                </a:solidFill>
              </a:rPr>
              <a:t>Birim Koordinatörleri/devam</a:t>
            </a:r>
            <a:endParaRPr lang="tr-TR" altLang="tr-TR" sz="3200" dirty="0">
              <a:effectLst>
                <a:outerShdw blurRad="38100" dist="38100" dir="2700000" algn="tl">
                  <a:srgbClr val="FFFFFF"/>
                </a:outerShdw>
              </a:effectLst>
            </a:endParaRPr>
          </a:p>
        </p:txBody>
      </p:sp>
      <p:graphicFrame>
        <p:nvGraphicFramePr>
          <p:cNvPr id="7685" name="Group 517"/>
          <p:cNvGraphicFramePr>
            <a:graphicFrameLocks noGrp="1"/>
          </p:cNvGraphicFramePr>
          <p:nvPr>
            <p:ph idx="1"/>
            <p:extLst>
              <p:ext uri="{D42A27DB-BD31-4B8C-83A1-F6EECF244321}">
                <p14:modId xmlns:p14="http://schemas.microsoft.com/office/powerpoint/2010/main" val="2746654924"/>
              </p:ext>
            </p:extLst>
          </p:nvPr>
        </p:nvGraphicFramePr>
        <p:xfrm>
          <a:off x="609600" y="1614056"/>
          <a:ext cx="8229600" cy="4525967"/>
        </p:xfrm>
        <a:graphic>
          <a:graphicData uri="http://schemas.openxmlformats.org/drawingml/2006/table">
            <a:tbl>
              <a:tblPr/>
              <a:tblGrid>
                <a:gridCol w="334963">
                  <a:extLst>
                    <a:ext uri="{9D8B030D-6E8A-4147-A177-3AD203B41FA5}">
                      <a16:colId xmlns:a16="http://schemas.microsoft.com/office/drawing/2014/main" val="3011455835"/>
                    </a:ext>
                  </a:extLst>
                </a:gridCol>
                <a:gridCol w="1470025">
                  <a:extLst>
                    <a:ext uri="{9D8B030D-6E8A-4147-A177-3AD203B41FA5}">
                      <a16:colId xmlns:a16="http://schemas.microsoft.com/office/drawing/2014/main" val="1814595882"/>
                    </a:ext>
                  </a:extLst>
                </a:gridCol>
                <a:gridCol w="2093912">
                  <a:extLst>
                    <a:ext uri="{9D8B030D-6E8A-4147-A177-3AD203B41FA5}">
                      <a16:colId xmlns:a16="http://schemas.microsoft.com/office/drawing/2014/main" val="716825432"/>
                    </a:ext>
                  </a:extLst>
                </a:gridCol>
                <a:gridCol w="1379538">
                  <a:extLst>
                    <a:ext uri="{9D8B030D-6E8A-4147-A177-3AD203B41FA5}">
                      <a16:colId xmlns:a16="http://schemas.microsoft.com/office/drawing/2014/main" val="2408176368"/>
                    </a:ext>
                  </a:extLst>
                </a:gridCol>
                <a:gridCol w="1860550">
                  <a:extLst>
                    <a:ext uri="{9D8B030D-6E8A-4147-A177-3AD203B41FA5}">
                      <a16:colId xmlns:a16="http://schemas.microsoft.com/office/drawing/2014/main" val="1801266633"/>
                    </a:ext>
                  </a:extLst>
                </a:gridCol>
                <a:gridCol w="1090612">
                  <a:extLst>
                    <a:ext uri="{9D8B030D-6E8A-4147-A177-3AD203B41FA5}">
                      <a16:colId xmlns:a16="http://schemas.microsoft.com/office/drawing/2014/main" val="1069323322"/>
                    </a:ext>
                  </a:extLst>
                </a:gridCol>
              </a:tblGrid>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TEK. BİL.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MEHMET ÖZPINAR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0342 317 17 83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hacimurat@gantep.edu.tr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0535 376 82 58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5652184"/>
                  </a:ext>
                </a:extLst>
              </a:tr>
              <a:tr h="34925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 İ. B. FAKÜLTESİ</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 ÖĞR. ÜYE.MESUT ŞÖHRET</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0342 317 20 40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80808"/>
                          </a:solidFill>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0506 475 20 53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2919377"/>
                  </a:ext>
                </a:extLst>
              </a:tr>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 İ. B. FAKÜLTESİ</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TEKNİSYEN ZEYNEP YİĞİT</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0342 317 20 40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80808"/>
                          </a:solidFill>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0544 726 87 10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813781"/>
                  </a:ext>
                </a:extLst>
              </a:tr>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GÜZEL SANATLAR F.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ARAŞ. GÖR. İBRAHİM YILDIZ</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3301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80808"/>
                          </a:solidFill>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055 528 51 56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2353613"/>
                  </a:ext>
                </a:extLst>
              </a:tr>
              <a:tr h="34925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GÜZEL SANATLAR F.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MEMUR EMRAK ÇELİK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3301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80808"/>
                          </a:solidFill>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0545 625 44 36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078503"/>
                  </a:ext>
                </a:extLst>
              </a:tr>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EĞİTİM BİL. ENS.</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 ÖĞR. ÜYE.SEVİL HASIRCI</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3761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shasirci@gantep.edu.tr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0535 869 15 99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0457888"/>
                  </a:ext>
                </a:extLst>
              </a:tr>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EĞİTİM BİL.ENS.</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BİL. İŞL. AYSUN KÖSE</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3761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aysunköse@gantep.edu.tr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0507 787 16 01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084510"/>
                  </a:ext>
                </a:extLst>
              </a:tr>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DİŞ HEK.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DR.ÖĞR.ÜY. FATİH SAV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0342 360 96 00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fatihsa00@hotmail.com</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055 538 75 80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2466788"/>
                  </a:ext>
                </a:extLst>
              </a:tr>
              <a:tr h="34925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DİŞ HEK.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dirty="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BİL.İŞL. NAİME YASEMİN BERBER</a:t>
                      </a:r>
                      <a:endParaRPr kumimoji="0" lang="tr-TR" altLang="tr-TR" sz="1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0342 360 96 00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berber@gantep.edu.tr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0505 292 17 61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7326886"/>
                  </a:ext>
                </a:extLst>
              </a:tr>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TURZ. OTEL.</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BELMA SUNA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0342 360 12 00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suna@gantep.edu.tr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0531 996 52 66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5483544"/>
                  </a:ext>
                </a:extLst>
              </a:tr>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TURZ. OTEL.</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MEMUR AYŞEGÜL DURAN</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0342 360 12 00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aduran@gantep.edu.tr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0546 881 30 91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089792"/>
                  </a:ext>
                </a:extLst>
              </a:tr>
              <a:tr h="349250">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SAĞLIK BİL.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 ÖĞR. ÜY. NURGÜL ÖZDEMİR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76753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nuozdemir@gantep.edu.tr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2562165"/>
                  </a:ext>
                </a:extLst>
              </a:tr>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SAĞLIK BİL.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DEK. SEK. SERKAN ERGÜL</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76740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rgbClr val="080808"/>
                          </a:solidFill>
                          <a:effectLst/>
                          <a:latin typeface="Calibri" panose="020F0502020204030204" pitchFamily="34" charset="0"/>
                          <a:cs typeface="Arial" panose="020B0604020202020204" pitchFamily="34" charset="0"/>
                        </a:rPr>
                        <a:t>ergul@gantep.edu.tr</a:t>
                      </a:r>
                      <a:endParaRPr kumimoji="0" lang="tr-TR" altLang="tr-TR" sz="1800" b="0" i="0" u="none" strike="noStrike" cap="none" normalizeH="0" baseline="0">
                        <a:ln>
                          <a:noFill/>
                        </a:ln>
                        <a:solidFill>
                          <a:srgbClr val="080808"/>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dirty="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994690"/>
                  </a:ext>
                </a:extLst>
              </a:tr>
            </a:tbl>
          </a:graphicData>
        </a:graphic>
      </p:graphicFrame>
    </p:spTree>
    <p:extLst>
      <p:ext uri="{BB962C8B-B14F-4D97-AF65-F5344CB8AC3E}">
        <p14:creationId xmlns:p14="http://schemas.microsoft.com/office/powerpoint/2010/main" val="196246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tr-TR" altLang="tr-TR" sz="3200" b="1" dirty="0">
                <a:solidFill>
                  <a:srgbClr val="000000"/>
                </a:solidFill>
              </a:rPr>
              <a:t>Birim Koordinatörleri/devam</a:t>
            </a:r>
            <a:endParaRPr lang="tr-TR" altLang="tr-TR" sz="3200" dirty="0">
              <a:effectLst>
                <a:outerShdw blurRad="38100" dist="38100" dir="2700000" algn="tl">
                  <a:srgbClr val="FFFFFF"/>
                </a:outerShdw>
              </a:effectLst>
            </a:endParaRPr>
          </a:p>
        </p:txBody>
      </p:sp>
      <p:graphicFrame>
        <p:nvGraphicFramePr>
          <p:cNvPr id="9816" name="Group 600"/>
          <p:cNvGraphicFramePr>
            <a:graphicFrameLocks noGrp="1"/>
          </p:cNvGraphicFramePr>
          <p:nvPr>
            <p:ph idx="1"/>
            <p:extLst>
              <p:ext uri="{D42A27DB-BD31-4B8C-83A1-F6EECF244321}">
                <p14:modId xmlns:p14="http://schemas.microsoft.com/office/powerpoint/2010/main" val="2173722280"/>
              </p:ext>
            </p:extLst>
          </p:nvPr>
        </p:nvGraphicFramePr>
        <p:xfrm>
          <a:off x="609600" y="1417639"/>
          <a:ext cx="8229600" cy="4664073"/>
        </p:xfrm>
        <a:graphic>
          <a:graphicData uri="http://schemas.openxmlformats.org/drawingml/2006/table">
            <a:tbl>
              <a:tblPr/>
              <a:tblGrid>
                <a:gridCol w="330200">
                  <a:extLst>
                    <a:ext uri="{9D8B030D-6E8A-4147-A177-3AD203B41FA5}">
                      <a16:colId xmlns:a16="http://schemas.microsoft.com/office/drawing/2014/main" val="1566285697"/>
                    </a:ext>
                  </a:extLst>
                </a:gridCol>
                <a:gridCol w="1446213">
                  <a:extLst>
                    <a:ext uri="{9D8B030D-6E8A-4147-A177-3AD203B41FA5}">
                      <a16:colId xmlns:a16="http://schemas.microsoft.com/office/drawing/2014/main" val="3115566447"/>
                    </a:ext>
                  </a:extLst>
                </a:gridCol>
                <a:gridCol w="2192337">
                  <a:extLst>
                    <a:ext uri="{9D8B030D-6E8A-4147-A177-3AD203B41FA5}">
                      <a16:colId xmlns:a16="http://schemas.microsoft.com/office/drawing/2014/main" val="1567153160"/>
                    </a:ext>
                  </a:extLst>
                </a:gridCol>
                <a:gridCol w="1357313">
                  <a:extLst>
                    <a:ext uri="{9D8B030D-6E8A-4147-A177-3AD203B41FA5}">
                      <a16:colId xmlns:a16="http://schemas.microsoft.com/office/drawing/2014/main" val="2660383233"/>
                    </a:ext>
                  </a:extLst>
                </a:gridCol>
                <a:gridCol w="1830387">
                  <a:extLst>
                    <a:ext uri="{9D8B030D-6E8A-4147-A177-3AD203B41FA5}">
                      <a16:colId xmlns:a16="http://schemas.microsoft.com/office/drawing/2014/main" val="113830227"/>
                    </a:ext>
                  </a:extLst>
                </a:gridCol>
                <a:gridCol w="1073150">
                  <a:extLst>
                    <a:ext uri="{9D8B030D-6E8A-4147-A177-3AD203B41FA5}">
                      <a16:colId xmlns:a16="http://schemas.microsoft.com/office/drawing/2014/main" val="768701467"/>
                    </a:ext>
                  </a:extLst>
                </a:gridCol>
              </a:tblGrid>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FEN EDEB. FAK.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 ÖĞR. ÜY. MUSTAFA GÜLTEKİN</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2933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gultekin@gantep.edu.tr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0539 876 99 84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067901"/>
                  </a:ext>
                </a:extLst>
              </a:tr>
              <a:tr h="518231">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FEN EDEB. FAK.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VHKİ DOĞAN HULU</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1806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tr-TR" altLang="tr-TR"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0553 834 09 01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519734"/>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FEN BİL. ENS.</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DOÇ. DR. AYŞEGÜL İYİDOĞAN</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1903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iyidoğan@gantep.edu.tr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0506 354 63 75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5518428"/>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FEN BİL. ENS.</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AZİME TÜMER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1910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azimetopcu@gantep.edu.tr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0546 520 47 98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2609849"/>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NİZİP EĞİTİM FAK.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DR.ÖĞR.ÜY.NİDA PALAMUT KOŞAR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156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npkosar@gantep.edu.tr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0506 734 56 33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8182572"/>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NİZİP EĞİTİM FAK.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ALİ İMRAN TATLI BADEM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109-112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aliimran@gantepedut</a:t>
                      </a: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hlinkClick r:id="rId2"/>
                        </a:rPr>
                        <a: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0542 675 48 05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6735039"/>
                  </a:ext>
                </a:extLst>
              </a:tr>
              <a:tr h="518231">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GÜZEL SANATLAR F.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dirty="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ARAŞ. GÖR. HARUN KÖKOĞLU</a:t>
                      </a:r>
                      <a:endParaRPr kumimoji="0" lang="tr-TR" altLang="tr-TR" sz="1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3301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tr-TR" altLang="tr-TR"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9081822"/>
                  </a:ext>
                </a:extLst>
              </a:tr>
              <a:tr h="518231">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GÜZEL SANATLAR F.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BURAK İKENDER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3301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tabLst/>
                      </a:pPr>
                      <a:endParaRPr kumimoji="0" lang="tr-TR" altLang="tr-TR" sz="2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66780"/>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SOSYAL BİL.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VEDAT GÖRMEZ</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0342 317 17 62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vgormez@gantep.edu.tr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0506 469 03 81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16344"/>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SOSYAL BİL.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YÜK. O. SEK. BİLAL ERDOĞAN</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0342 317 17 62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bilalerdoğan19@gmail.com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0505 236 97 65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8153633"/>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İLAHİYAT FAK.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ARAŞ. GÖR. ESRA DELEN YILDIRIM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0342 360 69 65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esradelen@gmail.com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0507 603 92 35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7983912"/>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İLAHİYAT FAK.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BİL. İŞL. OSMAN KURT</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0342 360 69 65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osmankurt5884@gmail.com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0544 889 74 15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3980873"/>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SOSYAL BİL.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 ÖĞ.Ü. HASAN AKSOY</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0342 317 20 63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haksoy@gantep.edu.tr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0279320"/>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SOSYAL BİL.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BİL.İŞL. İLKNUR UZGÖR YAĞAN</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0342 317 18 83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erilk2222@hotmail.com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5097073"/>
                  </a:ext>
                </a:extLst>
              </a:tr>
              <a:tr h="25911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SAĞLIK HİZ.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ADİLE NEŞE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2173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nese@gantep.edu.tr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dirty="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0506 601 65 73</a:t>
                      </a:r>
                      <a:endParaRPr kumimoji="0" lang="tr-TR" altLang="tr-TR" sz="1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3247759"/>
                  </a:ext>
                </a:extLst>
              </a:tr>
            </a:tbl>
          </a:graphicData>
        </a:graphic>
      </p:graphicFrame>
    </p:spTree>
    <p:extLst>
      <p:ext uri="{BB962C8B-B14F-4D97-AF65-F5344CB8AC3E}">
        <p14:creationId xmlns:p14="http://schemas.microsoft.com/office/powerpoint/2010/main" val="344791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tr-TR" altLang="tr-TR" sz="3200" b="1" dirty="0">
                <a:solidFill>
                  <a:srgbClr val="000000"/>
                </a:solidFill>
              </a:rPr>
              <a:t>Birim Koordinatörleri/devam</a:t>
            </a:r>
            <a:endParaRPr lang="tr-TR" altLang="tr-TR" sz="3200" dirty="0">
              <a:effectLst>
                <a:outerShdw blurRad="38100" dist="38100" dir="2700000" algn="tl">
                  <a:srgbClr val="FFFFFF"/>
                </a:outerShdw>
              </a:effectLst>
            </a:endParaRPr>
          </a:p>
        </p:txBody>
      </p:sp>
      <p:graphicFrame>
        <p:nvGraphicFramePr>
          <p:cNvPr id="15960" name="Group 600"/>
          <p:cNvGraphicFramePr>
            <a:graphicFrameLocks noGrp="1"/>
          </p:cNvGraphicFramePr>
          <p:nvPr>
            <p:ph idx="1"/>
            <p:extLst>
              <p:ext uri="{D42A27DB-BD31-4B8C-83A1-F6EECF244321}">
                <p14:modId xmlns:p14="http://schemas.microsoft.com/office/powerpoint/2010/main" val="833024546"/>
              </p:ext>
            </p:extLst>
          </p:nvPr>
        </p:nvGraphicFramePr>
        <p:xfrm>
          <a:off x="609600" y="1417639"/>
          <a:ext cx="8229600" cy="4548189"/>
        </p:xfrm>
        <a:graphic>
          <a:graphicData uri="http://schemas.openxmlformats.org/drawingml/2006/table">
            <a:tbl>
              <a:tblPr/>
              <a:tblGrid>
                <a:gridCol w="330200">
                  <a:extLst>
                    <a:ext uri="{9D8B030D-6E8A-4147-A177-3AD203B41FA5}">
                      <a16:colId xmlns:a16="http://schemas.microsoft.com/office/drawing/2014/main" val="2363717449"/>
                    </a:ext>
                  </a:extLst>
                </a:gridCol>
                <a:gridCol w="1449388">
                  <a:extLst>
                    <a:ext uri="{9D8B030D-6E8A-4147-A177-3AD203B41FA5}">
                      <a16:colId xmlns:a16="http://schemas.microsoft.com/office/drawing/2014/main" val="3836630494"/>
                    </a:ext>
                  </a:extLst>
                </a:gridCol>
                <a:gridCol w="2181225">
                  <a:extLst>
                    <a:ext uri="{9D8B030D-6E8A-4147-A177-3AD203B41FA5}">
                      <a16:colId xmlns:a16="http://schemas.microsoft.com/office/drawing/2014/main" val="1033234740"/>
                    </a:ext>
                  </a:extLst>
                </a:gridCol>
                <a:gridCol w="1358900">
                  <a:extLst>
                    <a:ext uri="{9D8B030D-6E8A-4147-A177-3AD203B41FA5}">
                      <a16:colId xmlns:a16="http://schemas.microsoft.com/office/drawing/2014/main" val="40329704"/>
                    </a:ext>
                  </a:extLst>
                </a:gridCol>
                <a:gridCol w="1833562">
                  <a:extLst>
                    <a:ext uri="{9D8B030D-6E8A-4147-A177-3AD203B41FA5}">
                      <a16:colId xmlns:a16="http://schemas.microsoft.com/office/drawing/2014/main" val="1983520380"/>
                    </a:ext>
                  </a:extLst>
                </a:gridCol>
                <a:gridCol w="1076325">
                  <a:extLst>
                    <a:ext uri="{9D8B030D-6E8A-4147-A177-3AD203B41FA5}">
                      <a16:colId xmlns:a16="http://schemas.microsoft.com/office/drawing/2014/main" val="4097028714"/>
                    </a:ext>
                  </a:extLst>
                </a:gridCol>
              </a:tblGrid>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SAĞLIK HİZ.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RAMAZAN ÖZSAHAN</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2196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ramazanozsahan@hotmail.com</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0543 549 40 63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2025711"/>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MÜHENDİSLİK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DOÇ. DR. ALPTEKİN DURMUŞOĞLU</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2000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durmuşoğlu@gantep.edu.tr</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0532 270 53 22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0524568"/>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MÜHENDİSLİK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MEHMETKAPLAN</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2000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mkaplan@gantep.edu.tr</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0538 414 57 07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6617807"/>
                  </a:ext>
                </a:extLst>
              </a:tr>
              <a:tr h="34766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OĞUZELİ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AYŞE DÜRÜYE BAHAR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0342 571 27 85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ayseyeni@gantep.edu.tr</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0532 543 82 23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2044048"/>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OĞUZELİ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ZEKAYİ ÇELİK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0342 571 27 85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zçelik@gantep.edu.tr</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0538 358 09 20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22594416"/>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NACİ TOPÇ.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AYŞE AKBULUT METE</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1149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aysablt@gmail.com</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0553 643 87 72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0957143"/>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NACİ TOPÇ.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GAMZE ASLAMOĞLU</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1149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gamzebilgili27@gmail.com</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0543 669 70 10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7708710"/>
                  </a:ext>
                </a:extLst>
              </a:tr>
              <a:tr h="30321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TIP FAK. DEK.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DO. DR. CAN DEMİREL</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77701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tipfaksek@gmail.com</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0553 338 80 04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34158626"/>
                  </a:ext>
                </a:extLst>
              </a:tr>
              <a:tr h="27781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TIP FAK. DEK.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AYSEL DANIŞ</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77703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tipfaksek@gmail.com</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43688"/>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YABANCI DİLLER 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MEHMET KARACA</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0342 317 16 52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mehmetkaraca@gmail.com</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0507 073 89 98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95094691"/>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YABANCI DİLLER 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ŞEF EBRU KAYA</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0342 317 16 52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ebru.durak.kaya@gmail.com</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0537 846 91 79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9883837"/>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KONSERVATUAR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HASAN AÇILMIŞ</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1617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acilmiş@gantep.edu.tr</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0506 402 87 11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0646937"/>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KONSERVATUAR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BİL. İŞL. AYHAN KILIÇ</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1632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ayhan7969@gmail.com</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0535669 76 69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22342431"/>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49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HAV. VE UZAY BİL.</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DR.ÖĞR.Ü. SABİHA ANNAÇ GÖV</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3500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sgov@gantep.edu.tr</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0538 336 43 01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6090495"/>
                  </a:ext>
                </a:extLst>
              </a:tr>
              <a:tr h="301625">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HAV. VE UZAY BİL.</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CELALETTİN FİLİZ</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3500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latin typeface="Calibri" panose="020F0502020204030204" pitchFamily="34" charset="0"/>
                          <a:cs typeface="Arial" panose="020B0604020202020204" pitchFamily="34" charset="0"/>
                        </a:rPr>
                        <a:t>cfiliz@gantep.edu.tr</a:t>
                      </a:r>
                      <a:endParaRPr kumimoji="0" lang="tr-TR" altLang="tr-TR"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dirty="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0533 428 28 68</a:t>
                      </a:r>
                      <a:endParaRPr kumimoji="0" lang="tr-TR" altLang="tr-TR" sz="1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404280"/>
                  </a:ext>
                </a:extLst>
              </a:tr>
            </a:tbl>
          </a:graphicData>
        </a:graphic>
      </p:graphicFrame>
    </p:spTree>
    <p:extLst>
      <p:ext uri="{BB962C8B-B14F-4D97-AF65-F5344CB8AC3E}">
        <p14:creationId xmlns:p14="http://schemas.microsoft.com/office/powerpoint/2010/main" val="294811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tr-TR" altLang="tr-TR" sz="3200" b="1" dirty="0">
                <a:solidFill>
                  <a:srgbClr val="000000"/>
                </a:solidFill>
              </a:rPr>
              <a:t>Birim Koordinatörleri/devam</a:t>
            </a:r>
            <a:endParaRPr lang="tr-TR" altLang="tr-TR" sz="3200" dirty="0">
              <a:effectLst>
                <a:outerShdw blurRad="38100" dist="38100" dir="2700000" algn="tl">
                  <a:srgbClr val="FFFFFF"/>
                </a:outerShdw>
              </a:effectLst>
            </a:endParaRPr>
          </a:p>
        </p:txBody>
      </p:sp>
      <p:graphicFrame>
        <p:nvGraphicFramePr>
          <p:cNvPr id="18091" name="Group 683"/>
          <p:cNvGraphicFramePr>
            <a:graphicFrameLocks noGrp="1"/>
          </p:cNvGraphicFramePr>
          <p:nvPr>
            <p:ph idx="1"/>
            <p:extLst>
              <p:ext uri="{D42A27DB-BD31-4B8C-83A1-F6EECF244321}">
                <p14:modId xmlns:p14="http://schemas.microsoft.com/office/powerpoint/2010/main" val="1914811399"/>
              </p:ext>
            </p:extLst>
          </p:nvPr>
        </p:nvGraphicFramePr>
        <p:xfrm>
          <a:off x="609600" y="1417639"/>
          <a:ext cx="8229600" cy="4404122"/>
        </p:xfrm>
        <a:graphic>
          <a:graphicData uri="http://schemas.openxmlformats.org/drawingml/2006/table">
            <a:tbl>
              <a:tblPr/>
              <a:tblGrid>
                <a:gridCol w="331788">
                  <a:extLst>
                    <a:ext uri="{9D8B030D-6E8A-4147-A177-3AD203B41FA5}">
                      <a16:colId xmlns:a16="http://schemas.microsoft.com/office/drawing/2014/main" val="61316732"/>
                    </a:ext>
                  </a:extLst>
                </a:gridCol>
                <a:gridCol w="1452562">
                  <a:extLst>
                    <a:ext uri="{9D8B030D-6E8A-4147-A177-3AD203B41FA5}">
                      <a16:colId xmlns:a16="http://schemas.microsoft.com/office/drawing/2014/main" val="38306153"/>
                    </a:ext>
                  </a:extLst>
                </a:gridCol>
                <a:gridCol w="2070100">
                  <a:extLst>
                    <a:ext uri="{9D8B030D-6E8A-4147-A177-3AD203B41FA5}">
                      <a16:colId xmlns:a16="http://schemas.microsoft.com/office/drawing/2014/main" val="3159186432"/>
                    </a:ext>
                  </a:extLst>
                </a:gridCol>
                <a:gridCol w="1362075">
                  <a:extLst>
                    <a:ext uri="{9D8B030D-6E8A-4147-A177-3AD203B41FA5}">
                      <a16:colId xmlns:a16="http://schemas.microsoft.com/office/drawing/2014/main" val="1986385430"/>
                    </a:ext>
                  </a:extLst>
                </a:gridCol>
                <a:gridCol w="1838325">
                  <a:extLst>
                    <a:ext uri="{9D8B030D-6E8A-4147-A177-3AD203B41FA5}">
                      <a16:colId xmlns:a16="http://schemas.microsoft.com/office/drawing/2014/main" val="4111136605"/>
                    </a:ext>
                  </a:extLst>
                </a:gridCol>
                <a:gridCol w="1174750">
                  <a:extLst>
                    <a:ext uri="{9D8B030D-6E8A-4147-A177-3AD203B41FA5}">
                      <a16:colId xmlns:a16="http://schemas.microsoft.com/office/drawing/2014/main" val="2108633452"/>
                    </a:ext>
                  </a:extLst>
                </a:gridCol>
              </a:tblGrid>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İLETİŞİM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ARŞ.GÖ.NAZLI AY</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2954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nazakdas@gmail.com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0535 887 42 16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75755191"/>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İLETİŞİM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İSLİM BALCI</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3371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islimbalcı@gantep.edu.tr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0505 983 16 46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8824958"/>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MİMARLIK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DR.ÖĞR.Ü. MUZAFFER ÖZGÜLEŞ</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2650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muzafferözgüleş@yahoo.com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0533 627 44 87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14181714"/>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MİMARLIK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ŞEF ÜMRAN SELEN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2650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umran@gantep.edu.tr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0506 359 81 72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3354671"/>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dirty="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NURDAĞI M.Y.O.</a:t>
                      </a:r>
                      <a:endParaRPr kumimoji="0" lang="tr-TR" altLang="tr-TR" sz="1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DR.ÖĞ.Ü. HATİCE ÇOKKIZGIN</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0342 671 3382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hcokkizgin@gantep.edu.tr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0536 899 24 95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4646672"/>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NURDAĞI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MUSTAFATÜLÜCÜ</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0342 671 3382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mustafatulucu@hotmail.com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0536 344 01 76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7734569"/>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SAĞLIK BİL.ENS.</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NADİDE ÖZKUL DOĞRU</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77720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nozkul@gantep.edu.tr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0506 602 23 12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15247224"/>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SAĞLIK BİL. ENS.</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RIDVAN YILDIZ</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77720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ryıldız@gantep.edu.tr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0535 456 34 78</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0673853"/>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59</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HUKUK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AR. G. BUKET DENİZ</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3102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buketvurgeç126@gmil.com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0506 535 27 66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9895936"/>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60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HUKUK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NURCAN YARAŞ</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3102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nrcnyrs@hotmail.com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0537 233 40 26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7727640"/>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61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EĞİTİM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FATİH DEMİR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1"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2751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dirty="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fatihdemir@gantep.edu.tr</a:t>
                      </a:r>
                      <a:endParaRPr kumimoji="0" lang="tr-TR" altLang="tr-TR" sz="1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1736518"/>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62</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EĞİTİM FAK.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ASLI KOÇ</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2751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aslıkoc@hotmail.com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6891581"/>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63</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BESYO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ARAŞ.GÖR. MEHMET URAL</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2297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mehmetvrl27@hotmail.com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0507 607 97 50</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9621250"/>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64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BESYO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HALİL ÖMER KANKAYA</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1414</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ksnksys@gmial.com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0532 461 06 71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6458169"/>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65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CERABLUS M.Y.O.</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GÜVEN BAHAR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0342 3606965</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 </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314493"/>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66</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İSLAHİYE İ.İ.B.F.</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ÖĞR. GÖR. ALİ GÖK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862 13 00-01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aligok86@gmail.com</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0536 261 12 01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921981"/>
                  </a:ext>
                </a:extLst>
              </a:tr>
              <a:tr h="259043">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67</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İSLAHİYE İ.İ.B.F.</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ctr"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BİL. İŞL. MUSTAFA BARAK</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ctr"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0342 862 13 00-01</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000" b="0" i="0" u="sng" strike="noStrike" cap="none" normalizeH="0" baseline="0">
                          <a:ln>
                            <a:noFill/>
                          </a:ln>
                          <a:solidFill>
                            <a:schemeClr val="tx1"/>
                          </a:solidFill>
                          <a:effectLst>
                            <a:outerShdw blurRad="38100" dist="38100" dir="2700000" algn="tl">
                              <a:srgbClr val="FFFFFF"/>
                            </a:outerShdw>
                          </a:effectLst>
                          <a:latin typeface="Calibri" panose="020F0502020204030204" pitchFamily="34" charset="0"/>
                          <a:cs typeface="Arial" panose="020B0604020202020204" pitchFamily="34" charset="0"/>
                        </a:rPr>
                        <a:t>mbarak@ganep.edu.tr</a:t>
                      </a:r>
                      <a:endParaRPr kumimoji="0" lang="tr-TR" altLang="tr-TR" sz="1800" b="0" i="0" u="none" strike="noStrike" cap="none" normalizeH="0" baseline="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1pPr>
                      <a:lvl2pPr marL="742950" indent="-285750">
                        <a:spcBef>
                          <a:spcPct val="20000"/>
                        </a:spcBef>
                        <a:buClr>
                          <a:schemeClr val="tx2"/>
                        </a:buClr>
                        <a:buSzPct val="50000"/>
                        <a:buFont typeface="Wingdings" panose="05000000000000000000" pitchFamily="2" charset="2"/>
                        <a:defRPr sz="24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marL="1143000" indent="-228600">
                        <a:spcBef>
                          <a:spcPct val="20000"/>
                        </a:spcBef>
                        <a:buClr>
                          <a:schemeClr val="accent2"/>
                        </a:buClr>
                        <a:defRPr sz="2000">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defRPr>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defRPr>
                      </a:lvl9pPr>
                    </a:lstStyle>
                    <a:p>
                      <a:pPr marL="342900" marR="0" lvl="0" indent="-342900" algn="l" defTabSz="914400" rtl="0" eaLnBrk="1" fontAlgn="b" latinLnBrk="0" hangingPunct="1">
                        <a:lnSpc>
                          <a:spcPct val="100000"/>
                        </a:lnSpc>
                        <a:spcBef>
                          <a:spcPct val="0"/>
                        </a:spcBef>
                        <a:spcAft>
                          <a:spcPct val="0"/>
                        </a:spcAft>
                        <a:buClr>
                          <a:schemeClr val="hlink"/>
                        </a:buClr>
                        <a:buSzPct val="80000"/>
                        <a:buFont typeface="Wingdings" panose="05000000000000000000" pitchFamily="2" charset="2"/>
                        <a:buNone/>
                        <a:tabLst/>
                      </a:pPr>
                      <a:r>
                        <a:rPr kumimoji="0" lang="tr-TR" altLang="tr-TR" sz="1100" b="0" i="0" u="none" strike="noStrike" cap="none" normalizeH="0" baseline="0" dirty="0">
                          <a:ln>
                            <a:noFill/>
                          </a:ln>
                          <a:solidFill>
                            <a:srgbClr val="000000"/>
                          </a:solidFill>
                          <a:effectLst>
                            <a:outerShdw blurRad="38100" dist="38100" dir="2700000" algn="tl">
                              <a:srgbClr val="FFFFFF"/>
                            </a:outerShdw>
                          </a:effectLst>
                          <a:latin typeface="Calibri" panose="020F0502020204030204" pitchFamily="34" charset="0"/>
                          <a:cs typeface="Arial" panose="020B0604020202020204" pitchFamily="34" charset="0"/>
                        </a:rPr>
                        <a:t>0530 928 93 05</a:t>
                      </a:r>
                      <a:endParaRPr kumimoji="0" lang="tr-TR" altLang="tr-TR" sz="1800" b="0" i="0" u="none" strike="noStrike" cap="none" normalizeH="0" baseline="0" dirty="0">
                        <a:ln>
                          <a:noFill/>
                        </a:ln>
                        <a:solidFill>
                          <a:schemeClr val="tx1"/>
                        </a:solidFill>
                        <a:effectLst>
                          <a:outerShdw blurRad="38100" dist="38100" dir="2700000" algn="tl">
                            <a:srgbClr val="FFFFFF"/>
                          </a:outerShdw>
                        </a:effectLst>
                        <a:latin typeface="Arial" panose="020B0604020202020204" pitchFamily="34" charset="0"/>
                        <a:cs typeface="Arial" panose="020B0604020202020204" pitchFamily="34" charset="0"/>
                      </a:endParaRPr>
                    </a:p>
                  </a:txBody>
                  <a:tcPr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734583"/>
                  </a:ext>
                </a:extLst>
              </a:tr>
            </a:tbl>
          </a:graphicData>
        </a:graphic>
      </p:graphicFrame>
    </p:spTree>
    <p:extLst>
      <p:ext uri="{BB962C8B-B14F-4D97-AF65-F5344CB8AC3E}">
        <p14:creationId xmlns:p14="http://schemas.microsoft.com/office/powerpoint/2010/main" val="407283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defRPr/>
            </a:pPr>
            <a:r>
              <a:rPr lang="tr-TR" altLang="tr-TR" sz="4000" dirty="0"/>
              <a:t>SEVGİLİ ÖĞRENCİLERİMİZ NİHAİ AMACIMIZ</a:t>
            </a:r>
          </a:p>
        </p:txBody>
      </p:sp>
      <p:sp>
        <p:nvSpPr>
          <p:cNvPr id="20483" name="Rectangle 3"/>
          <p:cNvSpPr>
            <a:spLocks noGrp="1" noChangeArrowheads="1"/>
          </p:cNvSpPr>
          <p:nvPr>
            <p:ph type="body" idx="1"/>
          </p:nvPr>
        </p:nvSpPr>
        <p:spPr>
          <a:xfrm>
            <a:off x="441806" y="1270000"/>
            <a:ext cx="8596668" cy="3880773"/>
          </a:xfrm>
        </p:spPr>
        <p:txBody>
          <a:bodyPr>
            <a:noAutofit/>
          </a:bodyPr>
          <a:lstStyle/>
          <a:p>
            <a:pPr eaLnBrk="1" hangingPunct="1">
              <a:defRPr/>
            </a:pPr>
            <a:endParaRPr lang="tr-TR" altLang="tr-TR" sz="3500" dirty="0"/>
          </a:p>
          <a:p>
            <a:pPr eaLnBrk="1" hangingPunct="1">
              <a:defRPr/>
            </a:pPr>
            <a:r>
              <a:rPr lang="tr-TR" altLang="tr-TR" sz="3500" dirty="0"/>
              <a:t>Engelli öğrencilerin yüksek öğrenim yaşantıları boyunca karşılaştıkları engelleri saptamak, ortadan kaldırmak ve erişilebilir bir kampüs oluşturmak için çalışmaktayız.</a:t>
            </a:r>
          </a:p>
          <a:p>
            <a:pPr eaLnBrk="1" hangingPunct="1">
              <a:buFont typeface="Wingdings" panose="05000000000000000000" pitchFamily="2" charset="2"/>
              <a:buNone/>
              <a:defRPr/>
            </a:pPr>
            <a:endParaRPr lang="tr-TR" altLang="tr-TR" sz="3500" dirty="0"/>
          </a:p>
        </p:txBody>
      </p:sp>
    </p:spTree>
    <p:extLst>
      <p:ext uri="{BB962C8B-B14F-4D97-AF65-F5344CB8AC3E}">
        <p14:creationId xmlns:p14="http://schemas.microsoft.com/office/powerpoint/2010/main" val="370943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BAYRAK YARIŞLARINDA ÖDÜLLERİMİZ</a:t>
            </a:r>
          </a:p>
        </p:txBody>
      </p:sp>
      <p:sp>
        <p:nvSpPr>
          <p:cNvPr id="3" name="İçerik Yer Tutucusu 2"/>
          <p:cNvSpPr>
            <a:spLocks noGrp="1"/>
          </p:cNvSpPr>
          <p:nvPr>
            <p:ph idx="1"/>
          </p:nvPr>
        </p:nvSpPr>
        <p:spPr/>
        <p:txBody>
          <a:bodyPr/>
          <a:lstStyle/>
          <a:p>
            <a:r>
              <a:rPr lang="tr-TR" altLang="tr-TR" sz="3500" dirty="0" smtClean="0"/>
              <a:t>2020-21-22 </a:t>
            </a:r>
            <a:r>
              <a:rPr lang="tr-TR" altLang="tr-TR" sz="3500" dirty="0"/>
              <a:t>yılında Yüksek Öğretim Kurumu’nun (YÖK) düzenleyeceği engelsiz üniversiteler bayrak yarışlarında bir çok alanda ödülü üniversitemiz kazandı.</a:t>
            </a:r>
            <a:endParaRPr lang="tr-TR" dirty="0"/>
          </a:p>
        </p:txBody>
      </p:sp>
    </p:spTree>
    <p:extLst>
      <p:ext uri="{BB962C8B-B14F-4D97-AF65-F5344CB8AC3E}">
        <p14:creationId xmlns:p14="http://schemas.microsoft.com/office/powerpoint/2010/main" val="301245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77370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tr-TR" altLang="tr-TR" sz="3200"/>
              <a:t>ENGELLİ ÖĞRENCİ BİRİMİNİN AMACI</a:t>
            </a:r>
          </a:p>
        </p:txBody>
      </p:sp>
      <p:sp>
        <p:nvSpPr>
          <p:cNvPr id="3075" name="Rectangle 3"/>
          <p:cNvSpPr>
            <a:spLocks noGrp="1" noChangeArrowheads="1"/>
          </p:cNvSpPr>
          <p:nvPr>
            <p:ph type="body" idx="1"/>
          </p:nvPr>
        </p:nvSpPr>
        <p:spPr>
          <a:xfrm>
            <a:off x="677334" y="1838036"/>
            <a:ext cx="8596668" cy="3880773"/>
          </a:xfrm>
        </p:spPr>
        <p:txBody>
          <a:bodyPr>
            <a:noAutofit/>
          </a:bodyPr>
          <a:lstStyle/>
          <a:p>
            <a:pPr eaLnBrk="1" hangingPunct="1">
              <a:lnSpc>
                <a:spcPct val="90000"/>
              </a:lnSpc>
              <a:defRPr/>
            </a:pPr>
            <a:r>
              <a:rPr lang="tr-TR" altLang="tr-TR" sz="3000" dirty="0"/>
              <a:t>Gaziantep Üniversitesinde öğrenim gören engelli öğrencilerin öğrenim hayatlarını kolaylaştırabilmek için gerekli tedbirleri almak ve bu yönde düzenlemeler yapmaktır.</a:t>
            </a:r>
          </a:p>
          <a:p>
            <a:pPr eaLnBrk="1" hangingPunct="1">
              <a:lnSpc>
                <a:spcPct val="90000"/>
              </a:lnSpc>
              <a:defRPr/>
            </a:pPr>
            <a:endParaRPr lang="tr-TR" altLang="tr-TR" sz="3000" dirty="0"/>
          </a:p>
          <a:p>
            <a:pPr eaLnBrk="1" hangingPunct="1">
              <a:lnSpc>
                <a:spcPct val="90000"/>
              </a:lnSpc>
              <a:defRPr/>
            </a:pPr>
            <a:r>
              <a:rPr lang="tr-TR" altLang="tr-TR" sz="3000" dirty="0"/>
              <a:t>Engelli Öğrenci Birimi 13 Eylül 2007 yılında kurulmuştur.</a:t>
            </a:r>
          </a:p>
          <a:p>
            <a:pPr eaLnBrk="1" hangingPunct="1">
              <a:lnSpc>
                <a:spcPct val="90000"/>
              </a:lnSpc>
              <a:buFont typeface="Wingdings" panose="05000000000000000000" pitchFamily="2" charset="2"/>
              <a:buNone/>
              <a:defRPr/>
            </a:pPr>
            <a:endParaRPr lang="tr-TR" altLang="tr-TR" sz="3000" dirty="0"/>
          </a:p>
          <a:p>
            <a:pPr marL="0" indent="0" eaLnBrk="1" hangingPunct="1">
              <a:lnSpc>
                <a:spcPct val="90000"/>
              </a:lnSpc>
              <a:buNone/>
              <a:defRPr/>
            </a:pPr>
            <a:endParaRPr lang="tr-TR" altLang="tr-TR" sz="3000" dirty="0"/>
          </a:p>
        </p:txBody>
      </p:sp>
    </p:spTree>
    <p:extLst>
      <p:ext uri="{BB962C8B-B14F-4D97-AF65-F5344CB8AC3E}">
        <p14:creationId xmlns:p14="http://schemas.microsoft.com/office/powerpoint/2010/main" val="389001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tr-TR" altLang="tr-TR" sz="3200" dirty="0"/>
              <a:t>Görme Engelli Çalışma ve Basım Odası</a:t>
            </a:r>
          </a:p>
        </p:txBody>
      </p:sp>
      <p:sp>
        <p:nvSpPr>
          <p:cNvPr id="19459" name="Rectangle 3"/>
          <p:cNvSpPr>
            <a:spLocks noGrp="1" noChangeArrowheads="1"/>
          </p:cNvSpPr>
          <p:nvPr>
            <p:ph type="body" idx="1"/>
          </p:nvPr>
        </p:nvSpPr>
        <p:spPr>
          <a:xfrm>
            <a:off x="469516" y="1270000"/>
            <a:ext cx="8596668" cy="3880773"/>
          </a:xfrm>
        </p:spPr>
        <p:txBody>
          <a:bodyPr/>
          <a:lstStyle/>
          <a:p>
            <a:pPr eaLnBrk="1" hangingPunct="1">
              <a:defRPr/>
            </a:pPr>
            <a:r>
              <a:rPr lang="tr-TR" altLang="tr-TR" sz="2400" dirty="0"/>
              <a:t>Görme engelliler için kütüphanede görme engelliler için çalışma odası oluşturulmuştur.</a:t>
            </a:r>
          </a:p>
          <a:p>
            <a:pPr eaLnBrk="1" hangingPunct="1">
              <a:buFont typeface="Wingdings" panose="05000000000000000000" pitchFamily="2" charset="2"/>
              <a:buNone/>
              <a:defRPr/>
            </a:pPr>
            <a:endParaRPr lang="tr-TR" altLang="tr-TR" sz="2400" dirty="0"/>
          </a:p>
          <a:p>
            <a:pPr eaLnBrk="1" hangingPunct="1">
              <a:defRPr/>
            </a:pPr>
            <a:r>
              <a:rPr lang="tr-TR" altLang="tr-TR" sz="2400" dirty="0"/>
              <a:t>Çalışma odasında </a:t>
            </a:r>
            <a:r>
              <a:rPr lang="tr-TR" altLang="tr-TR" sz="2400" dirty="0" err="1"/>
              <a:t>braille</a:t>
            </a:r>
            <a:r>
              <a:rPr lang="tr-TR" altLang="tr-TR" sz="2400" dirty="0"/>
              <a:t> alfabesi kabartma yazı materyali bulunmakta olup görme engelli öğrencilerimize hizmet verilmektedir.</a:t>
            </a:r>
          </a:p>
        </p:txBody>
      </p:sp>
      <p:pic>
        <p:nvPicPr>
          <p:cNvPr id="15364" name="Picture 4" descr="IMG-20190211-WA0000"/>
          <p:cNvPicPr>
            <a:picLocks noChangeAspect="1" noChangeArrowheads="1"/>
          </p:cNvPicPr>
          <p:nvPr/>
        </p:nvPicPr>
        <p:blipFill>
          <a:blip r:embed="rId2">
            <a:extLst>
              <a:ext uri="{28A0092B-C50C-407E-A947-70E740481C1C}">
                <a14:useLocalDpi xmlns:a14="http://schemas.microsoft.com/office/drawing/2010/main" val="0"/>
              </a:ext>
            </a:extLst>
          </a:blip>
          <a:srcRect t="12613" b="21021"/>
          <a:stretch>
            <a:fillRect/>
          </a:stretch>
        </p:blipFill>
        <p:spPr bwMode="auto">
          <a:xfrm>
            <a:off x="1203118" y="3821241"/>
            <a:ext cx="7129463" cy="2659063"/>
          </a:xfrm>
          <a:prstGeom prst="rect">
            <a:avLst/>
          </a:prstGeom>
          <a:noFill/>
          <a:ln w="12700">
            <a:solidFill>
              <a:srgbClr val="00FFFF"/>
            </a:solidFill>
            <a:prstDash val="sysDot"/>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824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Dikdörtgen 2"/>
          <p:cNvSpPr/>
          <p:nvPr/>
        </p:nvSpPr>
        <p:spPr>
          <a:xfrm>
            <a:off x="3048000" y="2967335"/>
            <a:ext cx="6096000" cy="923330"/>
          </a:xfrm>
          <a:prstGeom prst="rect">
            <a:avLst/>
          </a:prstGeom>
        </p:spPr>
        <p:txBody>
          <a:bodyPr>
            <a:spAutoFit/>
          </a:bodyPr>
          <a:lstStyle/>
          <a:p>
            <a:r>
              <a:rPr lang="tr-TR" dirty="0"/>
              <a:t>Kütüphane İçerisinde Bulunan Cep Sinemasına Fiziksel Engelli Öğrencilerimiz Hareketli Platform Sayesinde Ulaşabilir</a:t>
            </a:r>
          </a:p>
        </p:txBody>
      </p:sp>
    </p:spTree>
    <p:extLst>
      <p:ext uri="{BB962C8B-B14F-4D97-AF65-F5344CB8AC3E}">
        <p14:creationId xmlns:p14="http://schemas.microsoft.com/office/powerpoint/2010/main" val="3725271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363" y="1825625"/>
            <a:ext cx="10141527" cy="4866120"/>
          </a:xfrm>
          <a:prstGeom prst="rect">
            <a:avLst/>
          </a:prstGeom>
        </p:spPr>
      </p:pic>
      <p:sp>
        <p:nvSpPr>
          <p:cNvPr id="4" name="Unvan 3"/>
          <p:cNvSpPr>
            <a:spLocks noGrp="1"/>
          </p:cNvSpPr>
          <p:nvPr>
            <p:ph type="title"/>
          </p:nvPr>
        </p:nvSpPr>
        <p:spPr/>
        <p:txBody>
          <a:bodyPr/>
          <a:lstStyle/>
          <a:p>
            <a:r>
              <a:rPr lang="tr-TR" dirty="0" smtClean="0"/>
              <a:t>SPORIUM</a:t>
            </a:r>
            <a:endParaRPr lang="tr-TR" dirty="0"/>
          </a:p>
        </p:txBody>
      </p:sp>
      <p:sp>
        <p:nvSpPr>
          <p:cNvPr id="5" name="İçerik Yer Tutucusu 4"/>
          <p:cNvSpPr>
            <a:spLocks noGrp="1"/>
          </p:cNvSpPr>
          <p:nvPr>
            <p:ph sz="half" idx="1"/>
          </p:nvPr>
        </p:nvSpPr>
        <p:spPr/>
        <p:txBody>
          <a:bodyPr/>
          <a:lstStyle/>
          <a:p>
            <a:endParaRPr lang="tr-TR"/>
          </a:p>
        </p:txBody>
      </p:sp>
      <p:sp>
        <p:nvSpPr>
          <p:cNvPr id="6" name="İçerik Yer Tutucusu 5"/>
          <p:cNvSpPr>
            <a:spLocks noGrp="1"/>
          </p:cNvSpPr>
          <p:nvPr>
            <p:ph sz="half" idx="2"/>
          </p:nvPr>
        </p:nvSpPr>
        <p:spPr/>
        <p:txBody>
          <a:bodyPr/>
          <a:lstStyle/>
          <a:p>
            <a:endParaRPr lang="tr-TR"/>
          </a:p>
        </p:txBody>
      </p:sp>
    </p:spTree>
    <p:extLst>
      <p:ext uri="{BB962C8B-B14F-4D97-AF65-F5344CB8AC3E}">
        <p14:creationId xmlns:p14="http://schemas.microsoft.com/office/powerpoint/2010/main" val="4157444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Binada bulunan birimlerin levhalarda kabartma yazı ile birlikte belirtilmesi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2160588"/>
            <a:ext cx="7857066" cy="4558867"/>
          </a:xfrm>
        </p:spPr>
      </p:pic>
    </p:spTree>
    <p:extLst>
      <p:ext uri="{BB962C8B-B14F-4D97-AF65-F5344CB8AC3E}">
        <p14:creationId xmlns:p14="http://schemas.microsoft.com/office/powerpoint/2010/main" val="2993314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Üniversite Yerleşkesinde Kılavuz Yolların </a:t>
            </a:r>
            <a:r>
              <a:rPr lang="tr-TR" dirty="0" err="1"/>
              <a:t>Desenlenmesi</a:t>
            </a:r>
            <a:r>
              <a:rPr lang="tr-TR" dirty="0"/>
              <a:t> </a:t>
            </a:r>
          </a:p>
        </p:txBody>
      </p:sp>
      <p:pic>
        <p:nvPicPr>
          <p:cNvPr id="4" name="İçerik Yer Tutucusu 3"/>
          <p:cNvPicPr>
            <a:picLocks noGrp="1" noChangeAspect="1"/>
          </p:cNvPicPr>
          <p:nvPr>
            <p:ph idx="1"/>
          </p:nvPr>
        </p:nvPicPr>
        <p:blipFill>
          <a:blip r:embed="rId2"/>
          <a:stretch>
            <a:fillRect/>
          </a:stretch>
        </p:blipFill>
        <p:spPr>
          <a:xfrm>
            <a:off x="924876" y="2311975"/>
            <a:ext cx="8102286" cy="3578662"/>
          </a:xfrm>
          <a:prstGeom prst="rect">
            <a:avLst/>
          </a:prstGeom>
        </p:spPr>
      </p:pic>
    </p:spTree>
    <p:extLst>
      <p:ext uri="{BB962C8B-B14F-4D97-AF65-F5344CB8AC3E}">
        <p14:creationId xmlns:p14="http://schemas.microsoft.com/office/powerpoint/2010/main" val="2850119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163782" y="595745"/>
            <a:ext cx="10016836" cy="5708073"/>
          </a:xfrm>
          <a:prstGeom prst="rect">
            <a:avLst/>
          </a:prstGeom>
        </p:spPr>
      </p:pic>
    </p:spTree>
    <p:extLst>
      <p:ext uri="{BB962C8B-B14F-4D97-AF65-F5344CB8AC3E}">
        <p14:creationId xmlns:p14="http://schemas.microsoft.com/office/powerpoint/2010/main" val="4192971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Engelli Bireyler için Ayrılmış Otopark Bölümleri</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8764" y="2160588"/>
            <a:ext cx="8451271" cy="4323339"/>
          </a:xfrm>
        </p:spPr>
      </p:pic>
    </p:spTree>
    <p:extLst>
      <p:ext uri="{BB962C8B-B14F-4D97-AF65-F5344CB8AC3E}">
        <p14:creationId xmlns:p14="http://schemas.microsoft.com/office/powerpoint/2010/main" val="2800011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Engelli lavabolarının düzenlenmesi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0473" y="2160588"/>
            <a:ext cx="6123709" cy="4517303"/>
          </a:xfrm>
        </p:spPr>
      </p:pic>
    </p:spTree>
    <p:extLst>
      <p:ext uri="{BB962C8B-B14F-4D97-AF65-F5344CB8AC3E}">
        <p14:creationId xmlns:p14="http://schemas.microsoft.com/office/powerpoint/2010/main" val="166139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Engelli bireylere destek verebilmek için bina girişlerine yardımcılara ulaşabilecekleri telefon koyulması</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4182" y="2548515"/>
            <a:ext cx="8520545" cy="4309485"/>
          </a:xfrm>
        </p:spPr>
      </p:pic>
    </p:spTree>
    <p:extLst>
      <p:ext uri="{BB962C8B-B14F-4D97-AF65-F5344CB8AC3E}">
        <p14:creationId xmlns:p14="http://schemas.microsoft.com/office/powerpoint/2010/main" val="2262643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341417" y="3169227"/>
            <a:ext cx="6096000" cy="3429000"/>
          </a:xfrm>
          <a:prstGeom prst="rect">
            <a:avLst/>
          </a:prstGeom>
        </p:spPr>
      </p:pic>
      <p:sp>
        <p:nvSpPr>
          <p:cNvPr id="3" name="Dikdörtgen 2"/>
          <p:cNvSpPr/>
          <p:nvPr/>
        </p:nvSpPr>
        <p:spPr>
          <a:xfrm>
            <a:off x="1399309" y="623455"/>
            <a:ext cx="7980217" cy="646331"/>
          </a:xfrm>
          <a:prstGeom prst="rect">
            <a:avLst/>
          </a:prstGeom>
        </p:spPr>
        <p:txBody>
          <a:bodyPr wrap="square">
            <a:spAutoFit/>
          </a:bodyPr>
          <a:lstStyle/>
          <a:p>
            <a:r>
              <a:rPr lang="tr-TR" dirty="0" smtClean="0"/>
              <a:t>PERSONEL YEMEKHANEMİZDE ENGELLİ ÖĞRENCİLERİMİZ VARSA REFAKATÇİLERİ İLE BİRLİKTE YEMEK YİYEBİLİRLER</a:t>
            </a:r>
            <a:endParaRPr lang="tr-TR" dirty="0"/>
          </a:p>
        </p:txBody>
      </p:sp>
    </p:spTree>
    <p:extLst>
      <p:ext uri="{BB962C8B-B14F-4D97-AF65-F5344CB8AC3E}">
        <p14:creationId xmlns:p14="http://schemas.microsoft.com/office/powerpoint/2010/main" val="248890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tr-TR" altLang="tr-TR" sz="3200"/>
              <a:t>ENGELLİ ÖĞRENCİ BİRİMİ </a:t>
            </a:r>
          </a:p>
        </p:txBody>
      </p:sp>
      <p:sp>
        <p:nvSpPr>
          <p:cNvPr id="4099" name="Rectangle 3"/>
          <p:cNvSpPr>
            <a:spLocks noGrp="1" noChangeArrowheads="1"/>
          </p:cNvSpPr>
          <p:nvPr>
            <p:ph type="body" idx="1"/>
          </p:nvPr>
        </p:nvSpPr>
        <p:spPr/>
        <p:txBody>
          <a:bodyPr>
            <a:normAutofit fontScale="85000" lnSpcReduction="20000"/>
          </a:bodyPr>
          <a:lstStyle/>
          <a:p>
            <a:pPr eaLnBrk="1" hangingPunct="1">
              <a:defRPr/>
            </a:pPr>
            <a:r>
              <a:rPr lang="tr-TR" altLang="tr-TR" sz="4000" dirty="0"/>
              <a:t>Her fakülte ve yüksek okulda bir engelli öğrenci akademik danışmanı ve idari personel bulunmaktadır.</a:t>
            </a:r>
          </a:p>
          <a:p>
            <a:pPr eaLnBrk="1" hangingPunct="1">
              <a:defRPr/>
            </a:pPr>
            <a:r>
              <a:rPr lang="tr-TR" altLang="tr-TR" sz="4000" dirty="0"/>
              <a:t>Danışmanların listesi eob.gantep.edu.tr engelli öğrenci birimi web </a:t>
            </a:r>
            <a:r>
              <a:rPr lang="tr-TR" altLang="tr-TR" sz="4000" dirty="0" smtClean="0"/>
              <a:t>sayfası tüm duyurular kısmında </a:t>
            </a:r>
            <a:r>
              <a:rPr lang="tr-TR" altLang="tr-TR" sz="4000" dirty="0"/>
              <a:t>yayınlanmıştır.</a:t>
            </a:r>
          </a:p>
          <a:p>
            <a:pPr eaLnBrk="1" hangingPunct="1">
              <a:defRPr/>
            </a:pPr>
            <a:r>
              <a:rPr lang="tr-TR" altLang="tr-TR" sz="4000" dirty="0"/>
              <a:t>Engelli öğrenci birimi dahili telefon numarası: </a:t>
            </a:r>
            <a:r>
              <a:rPr lang="tr-TR" altLang="tr-TR" sz="4000" dirty="0" smtClean="0"/>
              <a:t>1425</a:t>
            </a:r>
            <a:endParaRPr lang="tr-TR" altLang="tr-TR" sz="4000" dirty="0"/>
          </a:p>
          <a:p>
            <a:pPr eaLnBrk="1" hangingPunct="1">
              <a:defRPr/>
            </a:pPr>
            <a:endParaRPr lang="tr-TR" altLang="tr-TR" dirty="0"/>
          </a:p>
        </p:txBody>
      </p:sp>
    </p:spTree>
    <p:extLst>
      <p:ext uri="{BB962C8B-B14F-4D97-AF65-F5344CB8AC3E}">
        <p14:creationId xmlns:p14="http://schemas.microsoft.com/office/powerpoint/2010/main" val="565368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tr-TR" altLang="tr-TR" sz="3200" dirty="0"/>
              <a:t>Engelli Öğrencilerimize Faydalı Olabilecek Bazı Web Siteleri</a:t>
            </a:r>
          </a:p>
        </p:txBody>
      </p:sp>
      <p:sp>
        <p:nvSpPr>
          <p:cNvPr id="22531" name="Rectangle 3"/>
          <p:cNvSpPr>
            <a:spLocks noGrp="1" noChangeArrowheads="1"/>
          </p:cNvSpPr>
          <p:nvPr>
            <p:ph type="body" idx="1"/>
          </p:nvPr>
        </p:nvSpPr>
        <p:spPr>
          <a:xfrm>
            <a:off x="677334" y="1600201"/>
            <a:ext cx="9533466" cy="5091544"/>
          </a:xfrm>
        </p:spPr>
        <p:txBody>
          <a:bodyPr>
            <a:normAutofit fontScale="55000" lnSpcReduction="20000"/>
          </a:bodyPr>
          <a:lstStyle/>
          <a:p>
            <a:pPr eaLnBrk="1" hangingPunct="1">
              <a:defRPr/>
            </a:pPr>
            <a:r>
              <a:rPr lang="tr-TR" altLang="tr-TR" sz="4800" dirty="0"/>
              <a:t>Engelli öğrencilerimize faydalı olabilecek bazı web sitelerinin adresleri:</a:t>
            </a:r>
          </a:p>
          <a:p>
            <a:pPr eaLnBrk="1" hangingPunct="1">
              <a:defRPr/>
            </a:pPr>
            <a:endParaRPr lang="tr-TR" altLang="tr-TR" sz="4800" dirty="0"/>
          </a:p>
          <a:p>
            <a:pPr eaLnBrk="1" hangingPunct="1">
              <a:defRPr/>
            </a:pPr>
            <a:r>
              <a:rPr lang="tr-TR" altLang="tr-TR" sz="4800" dirty="0"/>
              <a:t>Yüksek Öğretim Kurumu: </a:t>
            </a:r>
            <a:r>
              <a:rPr lang="tr-TR" altLang="tr-TR" sz="4800" dirty="0">
                <a:hlinkClick r:id="rId2"/>
              </a:rPr>
              <a:t>www.yok.gov.tr</a:t>
            </a:r>
            <a:r>
              <a:rPr lang="tr-TR" altLang="tr-TR" sz="4800" dirty="0"/>
              <a:t> (Engelli Öğrenci Komisyonu)</a:t>
            </a:r>
          </a:p>
          <a:p>
            <a:pPr marL="0" indent="0" eaLnBrk="1" hangingPunct="1">
              <a:buNone/>
              <a:defRPr/>
            </a:pPr>
            <a:endParaRPr lang="tr-TR" altLang="tr-TR" sz="4800" dirty="0"/>
          </a:p>
          <a:p>
            <a:pPr>
              <a:defRPr/>
            </a:pPr>
            <a:r>
              <a:rPr lang="tr-TR" altLang="tr-TR" sz="4800" dirty="0"/>
              <a:t>GAÜN Engelli Öğrenci Birimi: http</a:t>
            </a:r>
            <a:r>
              <a:rPr lang="tr-TR" altLang="tr-TR" sz="4800" dirty="0" smtClean="0"/>
              <a:t>://eob.gantep.edu.tr</a:t>
            </a:r>
            <a:endParaRPr lang="tr-TR" altLang="tr-TR" sz="4800" dirty="0"/>
          </a:p>
          <a:p>
            <a:pPr eaLnBrk="1" hangingPunct="1">
              <a:defRPr/>
            </a:pPr>
            <a:endParaRPr lang="tr-TR" altLang="tr-TR" sz="4800" dirty="0"/>
          </a:p>
          <a:p>
            <a:pPr>
              <a:defRPr/>
            </a:pPr>
            <a:r>
              <a:rPr lang="tr-TR" altLang="tr-TR" sz="4800" dirty="0"/>
              <a:t>GAÜN Hastaneleri: https://www.gantep.edu.tr/hastane/</a:t>
            </a:r>
          </a:p>
          <a:p>
            <a:pPr eaLnBrk="1" hangingPunct="1">
              <a:defRPr/>
            </a:pPr>
            <a:endParaRPr lang="tr-TR" altLang="tr-TR" sz="4800" dirty="0"/>
          </a:p>
          <a:p>
            <a:pPr eaLnBrk="1" hangingPunct="1">
              <a:defRPr/>
            </a:pPr>
            <a:r>
              <a:rPr lang="tr-TR" altLang="tr-TR" sz="4800" dirty="0"/>
              <a:t>Eğitimde Görme Engelliler Derneği: </a:t>
            </a:r>
            <a:r>
              <a:rPr lang="tr-TR" altLang="tr-TR" sz="4800" dirty="0">
                <a:hlinkClick r:id="rId3"/>
              </a:rPr>
              <a:t>www.eged.org.tr</a:t>
            </a:r>
            <a:endParaRPr lang="tr-TR" altLang="tr-TR" sz="4800" dirty="0"/>
          </a:p>
          <a:p>
            <a:pPr eaLnBrk="1" hangingPunct="1">
              <a:defRPr/>
            </a:pPr>
            <a:endParaRPr lang="tr-TR" altLang="tr-TR" dirty="0"/>
          </a:p>
        </p:txBody>
      </p:sp>
    </p:spTree>
    <p:extLst>
      <p:ext uri="{BB962C8B-B14F-4D97-AF65-F5344CB8AC3E}">
        <p14:creationId xmlns:p14="http://schemas.microsoft.com/office/powerpoint/2010/main" val="4160936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tr-TR" altLang="tr-TR" sz="3200" dirty="0"/>
              <a:t>ENGELLİ ÖĞRENCİLERİMİZİN FAYDALANABİLECEĞİ BURS PROGRAMLARI</a:t>
            </a:r>
          </a:p>
        </p:txBody>
      </p:sp>
      <p:sp>
        <p:nvSpPr>
          <p:cNvPr id="23555" name="Rectangle 3"/>
          <p:cNvSpPr>
            <a:spLocks noGrp="1" noChangeArrowheads="1"/>
          </p:cNvSpPr>
          <p:nvPr>
            <p:ph type="body" idx="1"/>
          </p:nvPr>
        </p:nvSpPr>
        <p:spPr>
          <a:xfrm>
            <a:off x="1981200" y="2535382"/>
            <a:ext cx="8362950" cy="3590782"/>
          </a:xfrm>
        </p:spPr>
        <p:txBody>
          <a:bodyPr>
            <a:noAutofit/>
          </a:bodyPr>
          <a:lstStyle/>
          <a:p>
            <a:pPr eaLnBrk="1" hangingPunct="1">
              <a:buFont typeface="Wingdings" panose="05000000000000000000" pitchFamily="2" charset="2"/>
              <a:buChar char="Ø"/>
              <a:defRPr/>
            </a:pPr>
            <a:r>
              <a:rPr lang="tr-TR" altLang="tr-TR" sz="3000" dirty="0"/>
              <a:t>Engelli öğrencilerimizin faydalanabilecekleri yüksek öğrenim bursları:</a:t>
            </a:r>
          </a:p>
          <a:p>
            <a:pPr eaLnBrk="1" hangingPunct="1">
              <a:buFont typeface="Wingdings" panose="05000000000000000000" pitchFamily="2" charset="2"/>
              <a:buChar char="v"/>
              <a:defRPr/>
            </a:pPr>
            <a:r>
              <a:rPr lang="tr-TR" altLang="tr-TR" sz="3000" dirty="0"/>
              <a:t>Kredi Yurtlar Kurumu KYK: </a:t>
            </a:r>
            <a:r>
              <a:rPr lang="tr-TR" altLang="tr-TR" sz="3000" u="sng" dirty="0">
                <a:solidFill>
                  <a:schemeClr val="hlink"/>
                </a:solidFill>
              </a:rPr>
              <a:t>kyk.gov.tr</a:t>
            </a:r>
          </a:p>
          <a:p>
            <a:pPr eaLnBrk="1" hangingPunct="1">
              <a:buFont typeface="Wingdings" panose="05000000000000000000" pitchFamily="2" charset="2"/>
              <a:buChar char="v"/>
              <a:defRPr/>
            </a:pPr>
            <a:endParaRPr lang="tr-TR" altLang="tr-TR" sz="3000" u="sng" dirty="0">
              <a:solidFill>
                <a:schemeClr val="hlink"/>
              </a:solidFill>
            </a:endParaRPr>
          </a:p>
          <a:p>
            <a:pPr eaLnBrk="1" hangingPunct="1">
              <a:buFont typeface="Wingdings" panose="05000000000000000000" pitchFamily="2" charset="2"/>
              <a:buChar char="v"/>
              <a:defRPr/>
            </a:pPr>
            <a:r>
              <a:rPr lang="tr-TR" altLang="tr-TR" sz="3000" dirty="0"/>
              <a:t>T.C Gençlik ve Spor Bakanlığı Kredi ve Yurtlar Genel Müdürlüğü: </a:t>
            </a:r>
            <a:r>
              <a:rPr lang="tr-TR" altLang="tr-TR" sz="3000" u="sng" dirty="0">
                <a:solidFill>
                  <a:schemeClr val="hlink"/>
                </a:solidFill>
              </a:rPr>
              <a:t>yurtkur.gsb.gov.tr</a:t>
            </a:r>
          </a:p>
        </p:txBody>
      </p:sp>
    </p:spTree>
    <p:extLst>
      <p:ext uri="{BB962C8B-B14F-4D97-AF65-F5344CB8AC3E}">
        <p14:creationId xmlns:p14="http://schemas.microsoft.com/office/powerpoint/2010/main" val="4138230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defRPr/>
            </a:pPr>
            <a:r>
              <a:rPr lang="tr-TR" altLang="tr-TR" sz="3200" dirty="0"/>
              <a:t>ENGELLİ ÖĞRENCİLERİMİZİN FAYDALANABİLECEĞİ BURS PROGRAMLARI/devam</a:t>
            </a:r>
          </a:p>
        </p:txBody>
      </p:sp>
      <p:sp>
        <p:nvSpPr>
          <p:cNvPr id="24579" name="Rectangle 3"/>
          <p:cNvSpPr>
            <a:spLocks noGrp="1" noChangeArrowheads="1"/>
          </p:cNvSpPr>
          <p:nvPr>
            <p:ph type="body" idx="1"/>
          </p:nvPr>
        </p:nvSpPr>
        <p:spPr/>
        <p:txBody>
          <a:bodyPr>
            <a:noAutofit/>
          </a:bodyPr>
          <a:lstStyle/>
          <a:p>
            <a:pPr eaLnBrk="1" hangingPunct="1">
              <a:buFont typeface="Wingdings" panose="05000000000000000000" pitchFamily="2" charset="2"/>
              <a:buChar char="v"/>
              <a:defRPr/>
            </a:pPr>
            <a:r>
              <a:rPr lang="tr-TR" altLang="tr-TR" sz="3000" dirty="0"/>
              <a:t>Türkiye Engelliler Spor Yardım ve Eğitim Vakfı Bursu TESYEV : </a:t>
            </a:r>
            <a:r>
              <a:rPr lang="tr-TR" altLang="tr-TR" sz="3000" dirty="0">
                <a:hlinkClick r:id="rId2"/>
              </a:rPr>
              <a:t>www.tesyev.org.tr</a:t>
            </a:r>
            <a:endParaRPr lang="tr-TR" altLang="tr-TR" sz="3000" dirty="0"/>
          </a:p>
          <a:p>
            <a:pPr>
              <a:buFont typeface="Wingdings" panose="05000000000000000000" pitchFamily="2" charset="2"/>
              <a:buChar char="v"/>
              <a:defRPr/>
            </a:pPr>
            <a:r>
              <a:rPr lang="tr-TR" altLang="tr-TR" sz="3000" dirty="0"/>
              <a:t>TÜRGEV: https://www.turgev.org/tr/sayfa/burs-imkanlari/</a:t>
            </a:r>
          </a:p>
          <a:p>
            <a:pPr eaLnBrk="1" hangingPunct="1">
              <a:buFont typeface="Wingdings" panose="05000000000000000000" pitchFamily="2" charset="2"/>
              <a:buChar char="v"/>
              <a:defRPr/>
            </a:pPr>
            <a:r>
              <a:rPr lang="tr-TR" altLang="tr-TR" sz="3000" dirty="0"/>
              <a:t>Türk Eğitim Vakfı: </a:t>
            </a:r>
            <a:r>
              <a:rPr lang="tr-TR" altLang="tr-TR" sz="3000" dirty="0">
                <a:hlinkClick r:id="rId3"/>
              </a:rPr>
              <a:t>www.tev.org.tr</a:t>
            </a:r>
            <a:endParaRPr lang="tr-TR" altLang="tr-TR" sz="3000" dirty="0"/>
          </a:p>
          <a:p>
            <a:pPr eaLnBrk="1" hangingPunct="1">
              <a:buFont typeface="Wingdings" panose="05000000000000000000" pitchFamily="2" charset="2"/>
              <a:buChar char="v"/>
              <a:defRPr/>
            </a:pPr>
            <a:r>
              <a:rPr lang="tr-TR" altLang="tr-TR" sz="3000" dirty="0"/>
              <a:t>Sabancı vakfı Bursları: </a:t>
            </a:r>
            <a:r>
              <a:rPr lang="tr-TR" altLang="tr-TR" sz="3000" u="sng" dirty="0">
                <a:solidFill>
                  <a:schemeClr val="hlink"/>
                </a:solidFill>
              </a:rPr>
              <a:t>www.sabancivakfi.org.tr/burslar</a:t>
            </a:r>
          </a:p>
        </p:txBody>
      </p:sp>
    </p:spTree>
    <p:extLst>
      <p:ext uri="{BB962C8B-B14F-4D97-AF65-F5344CB8AC3E}">
        <p14:creationId xmlns:p14="http://schemas.microsoft.com/office/powerpoint/2010/main" val="4110510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BİZİ DESTEKLEYENLER</a:t>
            </a:r>
          </a:p>
        </p:txBody>
      </p:sp>
      <p:sp>
        <p:nvSpPr>
          <p:cNvPr id="3" name="İçerik Yer Tutucusu 2"/>
          <p:cNvSpPr>
            <a:spLocks noGrp="1"/>
          </p:cNvSpPr>
          <p:nvPr>
            <p:ph idx="1"/>
          </p:nvPr>
        </p:nvSpPr>
        <p:spPr>
          <a:xfrm>
            <a:off x="677334" y="1357745"/>
            <a:ext cx="8596668" cy="4683617"/>
          </a:xfrm>
        </p:spPr>
        <p:txBody>
          <a:bodyPr>
            <a:normAutofit/>
          </a:bodyPr>
          <a:lstStyle/>
          <a:p>
            <a:r>
              <a:rPr lang="tr-TR" sz="2500" dirty="0"/>
              <a:t>Bizi engelleri ortadan kaldırma yolunda destek veren, </a:t>
            </a:r>
          </a:p>
          <a:p>
            <a:pPr>
              <a:buFont typeface="Wingdings" panose="05000000000000000000" pitchFamily="2" charset="2"/>
              <a:buChar char="v"/>
            </a:pPr>
            <a:r>
              <a:rPr lang="tr-TR" sz="2500" dirty="0"/>
              <a:t>Rektör Hocamız Prof. Dr. Sayın Arif </a:t>
            </a:r>
            <a:r>
              <a:rPr lang="tr-TR" sz="2500" dirty="0" err="1"/>
              <a:t>ÖZAYDIN’a</a:t>
            </a:r>
            <a:endParaRPr lang="tr-TR" sz="2500" dirty="0"/>
          </a:p>
          <a:p>
            <a:pPr>
              <a:buFont typeface="Wingdings" panose="05000000000000000000" pitchFamily="2" charset="2"/>
              <a:buChar char="v"/>
            </a:pPr>
            <a:r>
              <a:rPr lang="tr-TR" sz="2500" dirty="0"/>
              <a:t>Rektör Yardımcısı Hocalarımıza</a:t>
            </a:r>
            <a:r>
              <a:rPr lang="tr-TR" sz="2500" dirty="0" smtClean="0"/>
              <a:t>,</a:t>
            </a:r>
            <a:endParaRPr lang="tr-TR" sz="2500" dirty="0"/>
          </a:p>
          <a:p>
            <a:pPr>
              <a:buFont typeface="Wingdings" panose="05000000000000000000" pitchFamily="2" charset="2"/>
              <a:buChar char="v"/>
            </a:pPr>
            <a:r>
              <a:rPr lang="tr-TR" sz="2500" dirty="0"/>
              <a:t>Tüm ilgili Hocalarımıza,</a:t>
            </a:r>
          </a:p>
          <a:p>
            <a:pPr>
              <a:buFont typeface="Wingdings" panose="05000000000000000000" pitchFamily="2" charset="2"/>
              <a:buChar char="v"/>
            </a:pPr>
            <a:r>
              <a:rPr lang="tr-TR" sz="2500" dirty="0"/>
              <a:t>Engelli Öğrenci Birimi Çalışanlarına ve diğer idari mesai arkadaşlarımıza ve</a:t>
            </a:r>
          </a:p>
          <a:p>
            <a:pPr>
              <a:buFont typeface="Wingdings" panose="05000000000000000000" pitchFamily="2" charset="2"/>
              <a:buChar char="v"/>
            </a:pPr>
            <a:r>
              <a:rPr lang="tr-TR" sz="2500" dirty="0"/>
              <a:t>Engeli olsun ya da olmasın bütün öğrencilerimize </a:t>
            </a:r>
          </a:p>
          <a:p>
            <a:pPr marL="0" indent="0">
              <a:buNone/>
            </a:pPr>
            <a:r>
              <a:rPr lang="tr-TR" sz="2500" dirty="0"/>
              <a:t>                                                                               teşekkür ederiz.</a:t>
            </a:r>
          </a:p>
          <a:p>
            <a:endParaRPr lang="tr-TR" dirty="0"/>
          </a:p>
        </p:txBody>
      </p:sp>
    </p:spTree>
    <p:extLst>
      <p:ext uri="{BB962C8B-B14F-4D97-AF65-F5344CB8AC3E}">
        <p14:creationId xmlns:p14="http://schemas.microsoft.com/office/powerpoint/2010/main" val="3751805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algn="ctr"/>
            <a:r>
              <a:rPr lang="tr-TR" sz="3400" dirty="0"/>
              <a:t>Dinlediğiniz için teşekkür ederim. </a:t>
            </a:r>
          </a:p>
          <a:p>
            <a:pPr marL="0" indent="0" algn="ctr">
              <a:buNone/>
            </a:pPr>
            <a:r>
              <a:rPr lang="tr-TR" sz="3400" dirty="0" smtClean="0"/>
              <a:t>Hazırlayan</a:t>
            </a:r>
          </a:p>
          <a:p>
            <a:pPr marL="0" indent="0" algn="ctr">
              <a:buNone/>
            </a:pPr>
            <a:r>
              <a:rPr lang="tr-TR" sz="3400" dirty="0" smtClean="0"/>
              <a:t>SERDAR OYMACI</a:t>
            </a:r>
          </a:p>
          <a:p>
            <a:pPr marL="0" indent="0" algn="ctr">
              <a:buNone/>
            </a:pPr>
            <a:r>
              <a:rPr lang="tr-TR" sz="2000" dirty="0" smtClean="0"/>
              <a:t>(SOSYOLOG)</a:t>
            </a:r>
            <a:endParaRPr lang="tr-TR" sz="2200" dirty="0" smtClean="0"/>
          </a:p>
          <a:p>
            <a:r>
              <a:rPr lang="tr-TR" sz="3400" dirty="0" smtClean="0"/>
              <a:t>Engelli öğrenci birim koordinatörlüğü</a:t>
            </a:r>
          </a:p>
          <a:p>
            <a:r>
              <a:rPr lang="tr-TR" sz="3400" dirty="0" smtClean="0"/>
              <a:t>Cep: 0531 781 35 36</a:t>
            </a:r>
          </a:p>
          <a:p>
            <a:r>
              <a:rPr lang="tr-TR" sz="3400" dirty="0" smtClean="0"/>
              <a:t>serdaroymaci@gantep.edu.tr</a:t>
            </a:r>
            <a:endParaRPr lang="tr-TR" sz="3400" dirty="0"/>
          </a:p>
        </p:txBody>
      </p:sp>
    </p:spTree>
    <p:extLst>
      <p:ext uri="{BB962C8B-B14F-4D97-AF65-F5344CB8AC3E}">
        <p14:creationId xmlns:p14="http://schemas.microsoft.com/office/powerpoint/2010/main" val="194340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2711450" y="908051"/>
            <a:ext cx="6840538" cy="5256213"/>
          </a:xfrm>
        </p:spPr>
        <p:txBody>
          <a:bodyPr>
            <a:normAutofit lnSpcReduction="10000"/>
          </a:bodyPr>
          <a:lstStyle/>
          <a:p>
            <a:pPr algn="ctr" eaLnBrk="1" hangingPunct="1">
              <a:buFont typeface="Wingdings" panose="05000000000000000000" pitchFamily="2" charset="2"/>
              <a:buNone/>
              <a:defRPr/>
            </a:pPr>
            <a:endParaRPr lang="tr-TR" altLang="tr-TR" b="1" dirty="0"/>
          </a:p>
          <a:p>
            <a:pPr algn="ctr" eaLnBrk="1" hangingPunct="1">
              <a:buFont typeface="Wingdings" panose="05000000000000000000" pitchFamily="2" charset="2"/>
              <a:buNone/>
              <a:defRPr/>
            </a:pPr>
            <a:r>
              <a:rPr lang="tr-TR" altLang="tr-TR" sz="3400" dirty="0"/>
              <a:t>Engelli Öğrenci Birimi</a:t>
            </a:r>
          </a:p>
          <a:p>
            <a:pPr algn="ctr" eaLnBrk="1" hangingPunct="1">
              <a:buFont typeface="Wingdings" panose="05000000000000000000" pitchFamily="2" charset="2"/>
              <a:buNone/>
              <a:defRPr/>
            </a:pPr>
            <a:r>
              <a:rPr lang="tr-TR" altLang="tr-TR" sz="3400" dirty="0"/>
              <a:t>Web: </a:t>
            </a:r>
          </a:p>
          <a:p>
            <a:pPr algn="ctr" eaLnBrk="1" hangingPunct="1">
              <a:buFont typeface="Wingdings" panose="05000000000000000000" pitchFamily="2" charset="2"/>
              <a:buNone/>
              <a:defRPr/>
            </a:pPr>
            <a:r>
              <a:rPr lang="tr-TR" altLang="tr-TR" sz="3400" dirty="0" smtClean="0">
                <a:hlinkClick r:id="rId2"/>
              </a:rPr>
              <a:t>eob.gantep.edu.tr</a:t>
            </a:r>
            <a:endParaRPr lang="tr-TR" altLang="tr-TR" sz="3400" dirty="0" smtClean="0"/>
          </a:p>
          <a:p>
            <a:pPr algn="ctr" eaLnBrk="1" hangingPunct="1">
              <a:buFont typeface="Wingdings" panose="05000000000000000000" pitchFamily="2" charset="2"/>
              <a:buNone/>
              <a:defRPr/>
            </a:pPr>
            <a:r>
              <a:rPr lang="tr-TR" altLang="tr-TR" sz="3400" dirty="0" smtClean="0"/>
              <a:t>ÖĞR.GÖR. SELAHATTİN KOÇ</a:t>
            </a:r>
            <a:endParaRPr lang="tr-TR" altLang="tr-TR" sz="3400" dirty="0"/>
          </a:p>
          <a:p>
            <a:pPr algn="ctr" eaLnBrk="1" hangingPunct="1">
              <a:buFont typeface="Wingdings" panose="05000000000000000000" pitchFamily="2" charset="2"/>
              <a:buNone/>
              <a:defRPr/>
            </a:pPr>
            <a:r>
              <a:rPr lang="tr-TR" altLang="tr-TR" sz="3400" dirty="0"/>
              <a:t>E-posta: </a:t>
            </a:r>
            <a:r>
              <a:rPr lang="tr-TR" altLang="tr-TR" sz="3400" dirty="0" smtClean="0">
                <a:solidFill>
                  <a:srgbClr val="92D050"/>
                </a:solidFill>
              </a:rPr>
              <a:t>sekoc@gantep.edu.tr</a:t>
            </a:r>
            <a:endParaRPr lang="tr-TR" altLang="tr-TR" sz="3400" dirty="0">
              <a:solidFill>
                <a:srgbClr val="92D050"/>
              </a:solidFill>
            </a:endParaRPr>
          </a:p>
          <a:p>
            <a:pPr algn="ctr" eaLnBrk="1" hangingPunct="1">
              <a:buFont typeface="Wingdings" panose="05000000000000000000" pitchFamily="2" charset="2"/>
              <a:buNone/>
              <a:defRPr/>
            </a:pPr>
            <a:r>
              <a:rPr lang="tr-TR" altLang="tr-TR" sz="3400" dirty="0" smtClean="0">
                <a:solidFill>
                  <a:schemeClr val="hlink"/>
                </a:solidFill>
                <a:hlinkClick r:id="rId3"/>
              </a:rPr>
              <a:t>engelliogrenci@gantep.edu.tr</a:t>
            </a:r>
            <a:endParaRPr lang="tr-TR" altLang="tr-TR" sz="3400" dirty="0">
              <a:solidFill>
                <a:schemeClr val="hlink"/>
              </a:solidFill>
            </a:endParaRPr>
          </a:p>
          <a:p>
            <a:pPr algn="ctr" eaLnBrk="1" hangingPunct="1">
              <a:buFont typeface="Wingdings" panose="05000000000000000000" pitchFamily="2" charset="2"/>
              <a:buNone/>
              <a:defRPr/>
            </a:pPr>
            <a:r>
              <a:rPr lang="tr-TR" altLang="tr-TR" sz="3400" dirty="0"/>
              <a:t>İletişim:</a:t>
            </a:r>
          </a:p>
          <a:p>
            <a:pPr algn="ctr" eaLnBrk="1" hangingPunct="1">
              <a:buFont typeface="Wingdings" panose="05000000000000000000" pitchFamily="2" charset="2"/>
              <a:buNone/>
              <a:defRPr/>
            </a:pPr>
            <a:r>
              <a:rPr lang="tr-TR" altLang="tr-TR" sz="3400" u="sng" dirty="0">
                <a:solidFill>
                  <a:schemeClr val="hlink"/>
                </a:solidFill>
              </a:rPr>
              <a:t>0342 </a:t>
            </a:r>
            <a:r>
              <a:rPr lang="tr-TR" altLang="tr-TR" sz="3400" u="sng" dirty="0" smtClean="0">
                <a:solidFill>
                  <a:schemeClr val="hlink"/>
                </a:solidFill>
              </a:rPr>
              <a:t>317 14 25</a:t>
            </a:r>
            <a:endParaRPr lang="tr-TR" altLang="tr-TR" sz="3400" u="sng" dirty="0">
              <a:solidFill>
                <a:schemeClr val="hlink"/>
              </a:solidFill>
            </a:endParaRPr>
          </a:p>
        </p:txBody>
      </p:sp>
    </p:spTree>
    <p:extLst>
      <p:ext uri="{BB962C8B-B14F-4D97-AF65-F5344CB8AC3E}">
        <p14:creationId xmlns:p14="http://schemas.microsoft.com/office/powerpoint/2010/main" val="218186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Engelli Öğrenci Birimi Hakkında Bilgilendirme</a:t>
            </a:r>
          </a:p>
        </p:txBody>
      </p:sp>
      <p:sp>
        <p:nvSpPr>
          <p:cNvPr id="3" name="İçerik Yer Tutucusu 2"/>
          <p:cNvSpPr>
            <a:spLocks noGrp="1"/>
          </p:cNvSpPr>
          <p:nvPr>
            <p:ph idx="1"/>
          </p:nvPr>
        </p:nvSpPr>
        <p:spPr>
          <a:xfrm>
            <a:off x="677334" y="2369127"/>
            <a:ext cx="8596668" cy="4253346"/>
          </a:xfrm>
        </p:spPr>
        <p:txBody>
          <a:bodyPr>
            <a:normAutofit/>
          </a:bodyPr>
          <a:lstStyle/>
          <a:p>
            <a:pPr marL="0" indent="0">
              <a:buNone/>
            </a:pPr>
            <a:endParaRPr lang="tr-TR" b="1" dirty="0"/>
          </a:p>
          <a:p>
            <a:endParaRPr lang="tr-TR" b="1" dirty="0"/>
          </a:p>
          <a:p>
            <a:r>
              <a:rPr lang="tr-TR" sz="2400" b="1" dirty="0"/>
              <a:t>Engelli öğrenciler birimi</a:t>
            </a:r>
            <a:endParaRPr lang="tr-TR" sz="2400" dirty="0"/>
          </a:p>
          <a:p>
            <a:pPr marL="0" indent="0">
              <a:buNone/>
            </a:pPr>
            <a:r>
              <a:rPr lang="tr-TR" sz="2400" b="1" dirty="0" smtClean="0"/>
              <a:t> </a:t>
            </a:r>
            <a:r>
              <a:rPr lang="tr-TR" sz="2400" dirty="0"/>
              <a:t>Birim, Üniversitenin sorumlu bir Rektör Yardımcısı başkanlığında ve sorumluluğunda</a:t>
            </a:r>
            <a:r>
              <a:rPr lang="tr-TR" sz="2400" dirty="0" smtClean="0"/>
              <a:t>, </a:t>
            </a:r>
            <a:r>
              <a:rPr lang="tr-TR" sz="2400" dirty="0"/>
              <a:t>koordinatör öğretim elemanları veya yardımcıları ile ilgili daire başkanlıkları, fakülte, yüksekokullar ve enstitülerin </a:t>
            </a:r>
            <a:r>
              <a:rPr lang="tr-TR" sz="2400" dirty="0" smtClean="0"/>
              <a:t>görevlendireceği akademik danışman ve idari temsilcilerden </a:t>
            </a:r>
            <a:r>
              <a:rPr lang="tr-TR" sz="2400" dirty="0"/>
              <a:t>oluşur.</a:t>
            </a:r>
          </a:p>
          <a:p>
            <a:r>
              <a:rPr lang="tr-TR" sz="2400" dirty="0"/>
              <a:t>Birim çalışmalarında doğrudan Rektörlüğe bağlıdır.</a:t>
            </a:r>
          </a:p>
          <a:p>
            <a:endParaRPr lang="tr-TR" dirty="0"/>
          </a:p>
        </p:txBody>
      </p:sp>
    </p:spTree>
    <p:extLst>
      <p:ext uri="{BB962C8B-B14F-4D97-AF65-F5344CB8AC3E}">
        <p14:creationId xmlns:p14="http://schemas.microsoft.com/office/powerpoint/2010/main" val="150593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4" y="1205345"/>
            <a:ext cx="8596668" cy="4836018"/>
          </a:xfrm>
        </p:spPr>
        <p:txBody>
          <a:bodyPr>
            <a:normAutofit/>
          </a:bodyPr>
          <a:lstStyle/>
          <a:p>
            <a:pPr marL="0" indent="0">
              <a:buNone/>
            </a:pPr>
            <a:r>
              <a:rPr lang="tr-TR" sz="8400" i="1" baseline="30000" dirty="0" smtClean="0">
                <a:latin typeface="Arial" panose="020B0604020202020204" pitchFamily="34" charset="0"/>
              </a:rPr>
              <a:t> </a:t>
            </a:r>
            <a:r>
              <a:rPr lang="tr-TR" sz="3200" i="1" baseline="30000" dirty="0">
                <a:latin typeface="Arial" panose="020B0604020202020204" pitchFamily="34" charset="0"/>
              </a:rPr>
              <a:t>Birim, Gaziantep Üniversitesi’nde öğrenim gören engelli öğrencileri Üniversitedeki olanaklara ve hizmetlere eşit erişimlerini sağlamaya ve gelişimlerini destekleyen bir ortam oluşturmaya yönelik çalışmalar yapar. Bu kapsamda, aşağıdaki faaliyetleri ve gerekli diğer bir dizi benzer faaliyetleri yürütür</a:t>
            </a:r>
            <a:r>
              <a:rPr lang="tr-TR" sz="8400" i="1" baseline="30000" dirty="0">
                <a:latin typeface="Arial" panose="020B0604020202020204" pitchFamily="34" charset="0"/>
              </a:rPr>
              <a:t>:</a:t>
            </a:r>
          </a:p>
          <a:p>
            <a:endParaRPr lang="tr-TR" dirty="0"/>
          </a:p>
        </p:txBody>
      </p:sp>
    </p:spTree>
    <p:extLst>
      <p:ext uri="{BB962C8B-B14F-4D97-AF65-F5344CB8AC3E}">
        <p14:creationId xmlns:p14="http://schemas.microsoft.com/office/powerpoint/2010/main" val="3167987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25000" lnSpcReduction="20000"/>
          </a:bodyPr>
          <a:lstStyle/>
          <a:p>
            <a:r>
              <a:rPr lang="tr-TR" sz="9600" dirty="0" smtClean="0"/>
              <a:t> </a:t>
            </a:r>
            <a:r>
              <a:rPr lang="tr-TR" sz="9600" dirty="0"/>
              <a:t>Gaziantep Üniversitesi’ni kazanan engelli öğrencileri </a:t>
            </a:r>
            <a:r>
              <a:rPr lang="tr-TR" sz="9600" dirty="0" smtClean="0"/>
              <a:t>Üniversitemize </a:t>
            </a:r>
            <a:r>
              <a:rPr lang="tr-TR" sz="9600" dirty="0"/>
              <a:t>kayıt </a:t>
            </a:r>
            <a:r>
              <a:rPr lang="tr-TR" sz="9600" dirty="0" smtClean="0"/>
              <a:t>yaptırdıktan sonra </a:t>
            </a:r>
            <a:r>
              <a:rPr lang="tr-TR" sz="9600" dirty="0"/>
              <a:t>tespit eder. </a:t>
            </a:r>
          </a:p>
          <a:p>
            <a:r>
              <a:rPr lang="tr-TR" sz="9600" dirty="0" smtClean="0"/>
              <a:t> </a:t>
            </a:r>
            <a:r>
              <a:rPr lang="tr-TR" sz="9600" dirty="0"/>
              <a:t>Engelli öğrencilerin öğrenimleri süresince çeşitli alanlardaki (akademik, idari, fiziksel, psikolojik, sosyal ve barınma) ihtiyaçlarını ve karşılaştıkları güçlükleri belirler. Üniversitenin diğer birimleri ile işbirliği içinde ve uygun kaynaklar dahilinde, belirlenen ihtiyaçların karşılanması ve güçlüklerin ortadan kaldırılması ya da en aza indirilmesi konusunda yapılması gereken çalışmaları planlar, gerekli projeleri geliştirir, uygulamayı izler ve değerlendirir.</a:t>
            </a:r>
          </a:p>
          <a:p>
            <a:endParaRPr lang="tr-TR" dirty="0"/>
          </a:p>
        </p:txBody>
      </p:sp>
    </p:spTree>
    <p:extLst>
      <p:ext uri="{BB962C8B-B14F-4D97-AF65-F5344CB8AC3E}">
        <p14:creationId xmlns:p14="http://schemas.microsoft.com/office/powerpoint/2010/main" val="2616336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4" y="1717965"/>
            <a:ext cx="8596668" cy="4323398"/>
          </a:xfrm>
        </p:spPr>
        <p:txBody>
          <a:bodyPr>
            <a:normAutofit/>
          </a:bodyPr>
          <a:lstStyle/>
          <a:p>
            <a:pPr marL="0" indent="0">
              <a:buNone/>
            </a:pPr>
            <a:r>
              <a:rPr lang="tr-TR" sz="2400" dirty="0" smtClean="0"/>
              <a:t> </a:t>
            </a:r>
            <a:r>
              <a:rPr lang="tr-TR" sz="2400" dirty="0"/>
              <a:t>Engelli öğrencisi bulunan Bölümlerdeki öğretim elemanlarını öğrencinin sınırlılıkları, ihtiyaç duyduğu fiziksel, akademik ve sosyal destekler </a:t>
            </a:r>
            <a:r>
              <a:rPr lang="tr-TR" sz="2400" dirty="0" smtClean="0"/>
              <a:t>hakkında bilgi verir.</a:t>
            </a:r>
          </a:p>
          <a:p>
            <a:pPr marL="0" indent="0">
              <a:buNone/>
            </a:pPr>
            <a:r>
              <a:rPr lang="tr-TR" sz="2400" dirty="0" smtClean="0"/>
              <a:t>Eğitim fakültemizde bulunan özel eğitim bölümüne engelli öğrencilerimiz tarafından dilekçe yazılarak ihtiyaç doğrultusunda görme engelli öğrencilerimize bağımsız yaşam dersi ve </a:t>
            </a:r>
            <a:r>
              <a:rPr lang="tr-TR" sz="2400" dirty="0" err="1" smtClean="0"/>
              <a:t>disleksi</a:t>
            </a:r>
            <a:r>
              <a:rPr lang="tr-TR" sz="2400" dirty="0" smtClean="0"/>
              <a:t> hastalarına gerekli eğitim verilir.</a:t>
            </a:r>
            <a:endParaRPr lang="tr-TR" sz="2400" dirty="0"/>
          </a:p>
          <a:p>
            <a:pPr marL="0" indent="0">
              <a:buNone/>
            </a:pPr>
            <a:endParaRPr lang="tr-TR" sz="2400" dirty="0"/>
          </a:p>
          <a:p>
            <a:endParaRPr lang="tr-TR" dirty="0"/>
          </a:p>
        </p:txBody>
      </p:sp>
    </p:spTree>
    <p:extLst>
      <p:ext uri="{BB962C8B-B14F-4D97-AF65-F5344CB8AC3E}">
        <p14:creationId xmlns:p14="http://schemas.microsoft.com/office/powerpoint/2010/main" val="214877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25000" lnSpcReduction="20000"/>
          </a:bodyPr>
          <a:lstStyle/>
          <a:p>
            <a:r>
              <a:rPr lang="tr-TR" sz="10800" dirty="0" smtClean="0"/>
              <a:t> </a:t>
            </a:r>
            <a:r>
              <a:rPr lang="tr-TR" sz="10800" dirty="0"/>
              <a:t>Engelli öğrencilerin adil ve doğru biçimde ölçme ve değerlendirilmelerinin yapılması için sınavlarda gerekli düzenlemeleri geliştirir ve onaya sunar. Engelli öğrencilerin engelin doğasından kaynaklanan farklılıklarını dikkate alarak, bireysel sınava girmesine yönelik, sınavlarla ilgili süre, mekan, materyal, refakatçi okuyucu, yazıcı ya da işaretleyici </a:t>
            </a:r>
            <a:r>
              <a:rPr lang="tr-TR" sz="10800" dirty="0" smtClean="0"/>
              <a:t>gibi Toplumsal Duyarlılık Birimimiz ve Gönüllü Öğrencilerimiz den akademik danışmanlarımız tarafından talep edilerek </a:t>
            </a:r>
            <a:r>
              <a:rPr lang="tr-TR" sz="10800" dirty="0"/>
              <a:t>gerekli destekleri belirler, düzenlemeleri yapar.</a:t>
            </a:r>
          </a:p>
          <a:p>
            <a:endParaRPr lang="tr-TR" dirty="0"/>
          </a:p>
        </p:txBody>
      </p:sp>
    </p:spTree>
    <p:extLst>
      <p:ext uri="{BB962C8B-B14F-4D97-AF65-F5344CB8AC3E}">
        <p14:creationId xmlns:p14="http://schemas.microsoft.com/office/powerpoint/2010/main" val="411852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4" y="609601"/>
            <a:ext cx="8596668" cy="5431762"/>
          </a:xfrm>
        </p:spPr>
        <p:txBody>
          <a:bodyPr>
            <a:normAutofit/>
          </a:bodyPr>
          <a:lstStyle/>
          <a:p>
            <a:endParaRPr lang="tr-TR" sz="2500" dirty="0"/>
          </a:p>
          <a:p>
            <a:endParaRPr lang="tr-TR" sz="2500" dirty="0"/>
          </a:p>
          <a:p>
            <a:r>
              <a:rPr lang="tr-TR" sz="2500" dirty="0" smtClean="0"/>
              <a:t>Spor yapmak isteyen engelli öğrencilerimiz için kapalı spor salonumuzda basketbol tekerlekli sandalyesi mevcuttur.</a:t>
            </a:r>
          </a:p>
          <a:p>
            <a:r>
              <a:rPr lang="tr-TR" sz="2500" dirty="0" smtClean="0"/>
              <a:t>Herhangi bir spor branşında takım kurmak isteyenler spor bilimleri akademisinden koordinatörümüz Selahattin Koç hocamızla irtibata geçebilirler.</a:t>
            </a:r>
          </a:p>
          <a:p>
            <a:r>
              <a:rPr lang="tr-TR" sz="2500" dirty="0" err="1" smtClean="0"/>
              <a:t>Sporium</a:t>
            </a:r>
            <a:r>
              <a:rPr lang="tr-TR" sz="2500" dirty="0" smtClean="0"/>
              <a:t> tesisimiz engelli öğrencilerimize uygun olarak dizayn edilmiştir.</a:t>
            </a:r>
            <a:endParaRPr lang="tr-TR" sz="2500" dirty="0"/>
          </a:p>
          <a:p>
            <a:endParaRPr lang="tr-TR" dirty="0"/>
          </a:p>
        </p:txBody>
      </p:sp>
    </p:spTree>
    <p:extLst>
      <p:ext uri="{BB962C8B-B14F-4D97-AF65-F5344CB8AC3E}">
        <p14:creationId xmlns:p14="http://schemas.microsoft.com/office/powerpoint/2010/main" val="1947101487"/>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350</TotalTime>
  <Words>1966</Words>
  <Application>Microsoft Office PowerPoint</Application>
  <PresentationFormat>Geniş ekran</PresentationFormat>
  <Paragraphs>509</Paragraphs>
  <Slides>35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Trebuchet MS</vt:lpstr>
      <vt:lpstr>Wingdings</vt:lpstr>
      <vt:lpstr>Wingdings 3</vt:lpstr>
      <vt:lpstr>Yüzeyler</vt:lpstr>
      <vt:lpstr>Engelleri Birlikte Aşmak İçin Sizinle Beraber Başarmayı İsteyen Üniversitemizin Bir Kurumu</vt:lpstr>
      <vt:lpstr>ENGELLİ ÖĞRENCİ BİRİMİNİN AMACI</vt:lpstr>
      <vt:lpstr>ENGELLİ ÖĞRENCİ BİRİMİ </vt:lpstr>
      <vt:lpstr>Engelli Öğrenci Birimi Hakkında Bilgilendirme</vt:lpstr>
      <vt:lpstr>PowerPoint Sunusu</vt:lpstr>
      <vt:lpstr>PowerPoint Sunusu</vt:lpstr>
      <vt:lpstr>PowerPoint Sunusu</vt:lpstr>
      <vt:lpstr>PowerPoint Sunusu</vt:lpstr>
      <vt:lpstr>PowerPoint Sunusu</vt:lpstr>
      <vt:lpstr>PowerPoint Sunusu</vt:lpstr>
      <vt:lpstr>PowerPoint Sunusu</vt:lpstr>
      <vt:lpstr>Birim Koordinatörleri</vt:lpstr>
      <vt:lpstr>Birim Koordinatörleri/devam</vt:lpstr>
      <vt:lpstr>Birim Koordinatörleri/devam</vt:lpstr>
      <vt:lpstr>Birim Koordinatörleri/devam</vt:lpstr>
      <vt:lpstr>Birim Koordinatörleri/devam</vt:lpstr>
      <vt:lpstr>SEVGİLİ ÖĞRENCİLERİMİZ NİHAİ AMACIMIZ</vt:lpstr>
      <vt:lpstr>BAYRAK YARIŞLARINDA ÖDÜLLERİMİZ</vt:lpstr>
      <vt:lpstr>PowerPoint Sunusu</vt:lpstr>
      <vt:lpstr>Görme Engelli Çalışma ve Basım Odası</vt:lpstr>
      <vt:lpstr>PowerPoint Sunusu</vt:lpstr>
      <vt:lpstr>SPORIUM</vt:lpstr>
      <vt:lpstr>Binada bulunan birimlerin levhalarda kabartma yazı ile birlikte belirtilmesi</vt:lpstr>
      <vt:lpstr>Üniversite Yerleşkesinde Kılavuz Yolların Desenlenmesi </vt:lpstr>
      <vt:lpstr>PowerPoint Sunusu</vt:lpstr>
      <vt:lpstr>Engelli Bireyler için Ayrılmış Otopark Bölümleri</vt:lpstr>
      <vt:lpstr>Engelli lavabolarının düzenlenmesi</vt:lpstr>
      <vt:lpstr>Engelli bireylere destek verebilmek için bina girişlerine yardımcılara ulaşabilecekleri telefon koyulması</vt:lpstr>
      <vt:lpstr>PowerPoint Sunusu</vt:lpstr>
      <vt:lpstr>Engelli Öğrencilerimize Faydalı Olabilecek Bazı Web Siteleri</vt:lpstr>
      <vt:lpstr>ENGELLİ ÖĞRENCİLERİMİZİN FAYDALANABİLECEĞİ BURS PROGRAMLARI</vt:lpstr>
      <vt:lpstr>ENGELLİ ÖĞRENCİLERİMİZİN FAYDALANABİLECEĞİ BURS PROGRAMLARI/devam</vt:lpstr>
      <vt:lpstr>BİZİ DESTEKLEYENLER</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Engelli Birimi Öğrenci Toplantısı</dc:title>
  <dc:creator>Serdar Oymacı</dc:creator>
  <cp:lastModifiedBy>Serdar Oymacı</cp:lastModifiedBy>
  <cp:revision>33</cp:revision>
  <dcterms:created xsi:type="dcterms:W3CDTF">2019-02-19T00:07:58Z</dcterms:created>
  <dcterms:modified xsi:type="dcterms:W3CDTF">2022-12-14T05:58:25Z</dcterms:modified>
</cp:coreProperties>
</file>